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Lst>
  <p:notesMasterIdLst>
    <p:notesMasterId r:id="rId21"/>
  </p:notesMasterIdLst>
  <p:sldIdLst>
    <p:sldId id="337" r:id="rId6"/>
    <p:sldId id="377" r:id="rId7"/>
    <p:sldId id="378" r:id="rId8"/>
    <p:sldId id="379" r:id="rId9"/>
    <p:sldId id="382" r:id="rId10"/>
    <p:sldId id="347" r:id="rId11"/>
    <p:sldId id="326" r:id="rId12"/>
    <p:sldId id="380" r:id="rId13"/>
    <p:sldId id="381" r:id="rId14"/>
    <p:sldId id="385" r:id="rId15"/>
    <p:sldId id="301" r:id="rId16"/>
    <p:sldId id="390" r:id="rId17"/>
    <p:sldId id="344" r:id="rId18"/>
    <p:sldId id="391" r:id="rId19"/>
    <p:sldId id="392"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86" userDrawn="1">
          <p15:clr>
            <a:srgbClr val="A4A3A4"/>
          </p15:clr>
        </p15:guide>
        <p15:guide id="3" pos="5065" userDrawn="1">
          <p15:clr>
            <a:srgbClr val="A4A3A4"/>
          </p15:clr>
        </p15:guide>
        <p15:guide id="4" pos="4520" userDrawn="1">
          <p15:clr>
            <a:srgbClr val="A4A3A4"/>
          </p15:clr>
        </p15:guide>
        <p15:guide id="5"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CA0"/>
    <a:srgbClr val="4A4A49"/>
    <a:srgbClr val="F0ECE3"/>
    <a:srgbClr val="050F41"/>
    <a:srgbClr val="020E50"/>
    <a:srgbClr val="EBE4D9"/>
    <a:srgbClr val="F7931D"/>
    <a:srgbClr val="9BBFE5"/>
    <a:srgbClr val="656794"/>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3117" autoAdjust="0"/>
  </p:normalViewPr>
  <p:slideViewPr>
    <p:cSldViewPr snapToGrid="0" snapToObjects="1" showGuides="1">
      <p:cViewPr varScale="1">
        <p:scale>
          <a:sx n="70" d="100"/>
          <a:sy n="70" d="100"/>
        </p:scale>
        <p:origin x="906" y="60"/>
      </p:cViewPr>
      <p:guideLst>
        <p:guide orient="horz" pos="2160"/>
        <p:guide pos="5586"/>
        <p:guide pos="5065"/>
        <p:guide pos="4520"/>
        <p:guide pos="39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F280-7BD2-804A-BEF4-10417E4D2AB3}" type="datetimeFigureOut">
              <a:rPr lang="nb-NO" smtClean="0"/>
              <a:t>20.06.2024</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843BE-DE61-AF40-9A94-F414206FFBAE}" type="slidenum">
              <a:rPr lang="nb-NO" smtClean="0"/>
              <a:t>‹#›</a:t>
            </a:fld>
            <a:endParaRPr lang="nb-NO" dirty="0"/>
          </a:p>
        </p:txBody>
      </p:sp>
    </p:spTree>
    <p:extLst>
      <p:ext uri="{BB962C8B-B14F-4D97-AF65-F5344CB8AC3E}">
        <p14:creationId xmlns:p14="http://schemas.microsoft.com/office/powerpoint/2010/main" val="1207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650 </a:t>
            </a:r>
            <a:r>
              <a:rPr lang="nb-NO" dirty="0" err="1"/>
              <a:t>seats</a:t>
            </a:r>
            <a:r>
              <a:rPr lang="nb-NO" dirty="0"/>
              <a:t> </a:t>
            </a:r>
          </a:p>
        </p:txBody>
      </p:sp>
      <p:sp>
        <p:nvSpPr>
          <p:cNvPr id="4" name="Plassholder for lysbildenummer 3"/>
          <p:cNvSpPr>
            <a:spLocks noGrp="1"/>
          </p:cNvSpPr>
          <p:nvPr>
            <p:ph type="sldNum" sz="quarter" idx="5"/>
          </p:nvPr>
        </p:nvSpPr>
        <p:spPr/>
        <p:txBody>
          <a:bodyPr/>
          <a:lstStyle/>
          <a:p>
            <a:fld id="{BD900413-CECF-C14E-B788-16BAA428B70D}" type="slidenum">
              <a:rPr lang="nb-NO" smtClean="0"/>
              <a:t>10</a:t>
            </a:fld>
            <a:endParaRPr lang="nb-NO"/>
          </a:p>
        </p:txBody>
      </p:sp>
    </p:spTree>
    <p:extLst>
      <p:ext uri="{BB962C8B-B14F-4D97-AF65-F5344CB8AC3E}">
        <p14:creationId xmlns:p14="http://schemas.microsoft.com/office/powerpoint/2010/main" val="277463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We aim for a fun and memorable social program, including Poster party, Exhibition party, congress dinner and pre and post tours. The Poster Party and Exhibition Party will be at Stavanger Forum. </a:t>
            </a:r>
          </a:p>
          <a:p>
            <a:r>
              <a:rPr lang="en-US" dirty="0"/>
              <a:t>There are several great alternatives for the congress dinner, both on-site and down-town. We would like to host the congress dinner at the Stavanger Concert Hall. This is an attractive landmark and the main </a:t>
            </a:r>
          </a:p>
          <a:p>
            <a:r>
              <a:rPr lang="en-US" dirty="0"/>
              <a:t>cultural arena in Stavanger With it’s Scandinavian design seaside location, offering great views of mountains and fjords, the Stavanger Concert hall would be the ideal location for the EUROCORR 2024 Congress dinner. </a:t>
            </a:r>
            <a:endParaRPr lang="nb-NO" dirty="0"/>
          </a:p>
        </p:txBody>
      </p:sp>
      <p:sp>
        <p:nvSpPr>
          <p:cNvPr id="4" name="Plassholder for lysbildenummer 3"/>
          <p:cNvSpPr>
            <a:spLocks noGrp="1"/>
          </p:cNvSpPr>
          <p:nvPr>
            <p:ph type="sldNum" sz="quarter" idx="5"/>
          </p:nvPr>
        </p:nvSpPr>
        <p:spPr/>
        <p:txBody>
          <a:bodyPr/>
          <a:lstStyle/>
          <a:p>
            <a:fld id="{BD900413-CECF-C14E-B788-16BAA428B70D}" type="slidenum">
              <a:rPr lang="nb-NO" smtClean="0"/>
              <a:t>11</a:t>
            </a:fld>
            <a:endParaRPr lang="nb-NO"/>
          </a:p>
        </p:txBody>
      </p:sp>
    </p:spTree>
    <p:extLst>
      <p:ext uri="{BB962C8B-B14F-4D97-AF65-F5344CB8AC3E}">
        <p14:creationId xmlns:p14="http://schemas.microsoft.com/office/powerpoint/2010/main" val="381027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a:extLst>
              <a:ext uri="{FF2B5EF4-FFF2-40B4-BE49-F238E27FC236}">
                <a16:creationId xmlns:a16="http://schemas.microsoft.com/office/drawing/2014/main" id="{BBB60026-8121-E454-3B77-D6EB0BFF27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66775">
              <a:defRPr sz="2400">
                <a:solidFill>
                  <a:schemeClr val="tx1"/>
                </a:solidFill>
                <a:latin typeface="Times" panose="02020603050405020304" pitchFamily="18" charset="0"/>
              </a:defRPr>
            </a:lvl1pPr>
            <a:lvl2pPr marL="742950" indent="-285750" defTabSz="866775">
              <a:defRPr sz="2400">
                <a:solidFill>
                  <a:schemeClr val="tx1"/>
                </a:solidFill>
                <a:latin typeface="Times" panose="02020603050405020304" pitchFamily="18" charset="0"/>
              </a:defRPr>
            </a:lvl2pPr>
            <a:lvl3pPr marL="1143000" indent="-228600" defTabSz="866775">
              <a:defRPr sz="2400">
                <a:solidFill>
                  <a:schemeClr val="tx1"/>
                </a:solidFill>
                <a:latin typeface="Times" panose="02020603050405020304" pitchFamily="18" charset="0"/>
              </a:defRPr>
            </a:lvl3pPr>
            <a:lvl4pPr marL="1600200" indent="-228600" defTabSz="866775">
              <a:defRPr sz="2400">
                <a:solidFill>
                  <a:schemeClr val="tx1"/>
                </a:solidFill>
                <a:latin typeface="Times" panose="02020603050405020304" pitchFamily="18" charset="0"/>
              </a:defRPr>
            </a:lvl4pPr>
            <a:lvl5pPr marL="2057400" indent="-228600" defTabSz="866775">
              <a:defRPr sz="2400">
                <a:solidFill>
                  <a:schemeClr val="tx1"/>
                </a:solidFill>
                <a:latin typeface="Times" panose="02020603050405020304" pitchFamily="18" charset="0"/>
              </a:defRPr>
            </a:lvl5pPr>
            <a:lvl6pPr marL="2514600" indent="-228600" defTabSz="8667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8667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8667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866775" eaLnBrk="0" fontAlgn="base" hangingPunct="0">
              <a:spcBef>
                <a:spcPct val="0"/>
              </a:spcBef>
              <a:spcAft>
                <a:spcPct val="0"/>
              </a:spcAft>
              <a:defRPr sz="2400">
                <a:solidFill>
                  <a:schemeClr val="tx1"/>
                </a:solidFill>
                <a:latin typeface="Times" panose="02020603050405020304" pitchFamily="18" charset="0"/>
              </a:defRPr>
            </a:lvl9pPr>
          </a:lstStyle>
          <a:p>
            <a:fld id="{EA0275DC-E771-4C83-89D3-58A0018E76B8}" type="slidenum">
              <a:rPr lang="en-GB" altLang="nb-NO" sz="1200" smtClean="0"/>
              <a:pPr/>
              <a:t>12</a:t>
            </a:fld>
            <a:endParaRPr lang="en-GB" altLang="nb-NO" sz="1200"/>
          </a:p>
        </p:txBody>
      </p:sp>
      <p:sp>
        <p:nvSpPr>
          <p:cNvPr id="8195" name="Rectangle 2">
            <a:extLst>
              <a:ext uri="{FF2B5EF4-FFF2-40B4-BE49-F238E27FC236}">
                <a16:creationId xmlns:a16="http://schemas.microsoft.com/office/drawing/2014/main" id="{7B58BE60-214A-8416-F95B-E1341EB764D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304EA0B-A46E-1F8E-A57B-391CFD8FC3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nb-NO"/>
          </a:p>
          <a:p>
            <a:pPr eaLnBrk="1" hangingPunct="1"/>
            <a:endParaRPr lang="en-GB" altLang="nb-NO"/>
          </a:p>
          <a:p>
            <a:pPr eaLnBrk="1" hangingPunct="1"/>
            <a:r>
              <a:rPr lang="en-GB" altLang="nb-NO"/>
              <a:t>Spouses program: </a:t>
            </a:r>
            <a:r>
              <a:rPr lang="en-GB" altLang="nb-NO" sz="1000">
                <a:latin typeface="Verdana" panose="020B0604030504040204" pitchFamily="34" charset="0"/>
              </a:rPr>
              <a:t>National Geographic Traveller recently ranked Norwegian fjords as the number one travelling destination in the world.</a:t>
            </a:r>
            <a:br>
              <a:rPr lang="en-GB" altLang="nb-NO" sz="1000">
                <a:latin typeface="Verdana" panose="020B0604030504040204" pitchFamily="34" charset="0"/>
              </a:rPr>
            </a:br>
            <a:br>
              <a:rPr lang="en-GB" altLang="nb-NO" sz="1000">
                <a:latin typeface="Verdana" panose="020B0604030504040204" pitchFamily="34" charset="0"/>
              </a:rPr>
            </a:br>
            <a:r>
              <a:rPr lang="en-GB" altLang="nb-NO" sz="1000">
                <a:latin typeface="Verdana" panose="020B0604030504040204" pitchFamily="34" charset="0"/>
              </a:rPr>
              <a:t>The Lyse fjord near Stavanger is one of the most spectacular fjords in Norway. All Norwegian fjords are different in character, but with the surrounding mountains plunging straight into the fjord, the Lysefjorden is a unique and breathtaking experience. Much of the 45 km long fjord passes between towering cliffs and mountains. </a:t>
            </a:r>
            <a:br>
              <a:rPr lang="en-GB" altLang="nb-NO" sz="1000">
                <a:latin typeface="Verdana" panose="020B0604030504040204" pitchFamily="34" charset="0"/>
              </a:rPr>
            </a:br>
            <a:br>
              <a:rPr lang="en-GB" altLang="nb-NO" sz="1000">
                <a:latin typeface="Verdana" panose="020B0604030504040204" pitchFamily="34" charset="0"/>
              </a:rPr>
            </a:br>
            <a:r>
              <a:rPr lang="en-GB" altLang="nb-NO" sz="1000">
                <a:latin typeface="Verdana" panose="020B0604030504040204" pitchFamily="34" charset="0"/>
              </a:rPr>
              <a:t>The most famous of these is the Pulpit Rock or Preikestolen in Norwegian. Pulpit Rock is one of the areas most visited tourist attractions. This natural rock formation with a 25 meter squared plateau stands 604 meters above the sea. Thousands of tourists visit the Rock every year. The trip takes about two hours by foot, but the rock formation can also be enjoyed from the fjord by boat</a:t>
            </a:r>
            <a:r>
              <a:rPr lang="en-GB" altLang="nb-NO">
                <a:latin typeface="Verdana" panose="020B0604030504040204" pitchFamily="34" charset="0"/>
              </a:rPr>
              <a:t>. </a:t>
            </a:r>
            <a:br>
              <a:rPr lang="en-GB" altLang="nb-NO">
                <a:latin typeface="Verdana" panose="020B0604030504040204" pitchFamily="34" charset="0"/>
              </a:rPr>
            </a:br>
            <a:endParaRPr lang="en-GB" altLang="nb-NO">
              <a:latin typeface="Verdana" panose="020B0604030504040204" pitchFamily="34" charset="0"/>
            </a:endParaRPr>
          </a:p>
          <a:p>
            <a:pPr eaLnBrk="1" hangingPunct="1"/>
            <a:r>
              <a:rPr lang="en-GB" altLang="nb-NO" sz="1000">
                <a:latin typeface="Verdana" panose="020B0604030504040204" pitchFamily="34" charset="0"/>
              </a:rPr>
              <a:t>A lot of cultural events take place in Stavanger during the summer months. Among those we have international music festivals, a humor festival and a food festival. Stavanger also host the World Tour Beach Volleyball.</a:t>
            </a:r>
          </a:p>
          <a:p>
            <a:pPr eaLnBrk="1" hangingPunct="1"/>
            <a:endParaRPr lang="en-GB" altLang="nb-NO" sz="1000">
              <a:latin typeface="Verdana" panose="020B0604030504040204" pitchFamily="34" charset="0"/>
            </a:endParaRPr>
          </a:p>
          <a:p>
            <a:pPr eaLnBrk="1" hangingPunct="1"/>
            <a:r>
              <a:rPr lang="en-GB" altLang="nb-NO">
                <a:solidFill>
                  <a:srgbClr val="FF0000"/>
                </a:solidFill>
                <a:latin typeface="Verdana" panose="020B0604030504040204" pitchFamily="34" charset="0"/>
              </a:rPr>
              <a:t>Forslag til fokus: Byen, trehusbyen, festivalene. NB! World Tour i strandvolley foregår parallelt med konferansen! “HUMOR”</a:t>
            </a:r>
            <a:r>
              <a:rPr lang="nb-NO" altLang="nb-NO">
                <a:solidFill>
                  <a:srgbClr val="FF0000"/>
                </a:solidFill>
                <a:latin typeface="Verdana" panose="020B0604030504040204" pitchFamily="34" charset="0"/>
              </a:rPr>
              <a:t>: For å gi et best mulig tilbud for ledsagere, har vi tatt på oss  å arrangere Beach Volley World Tour under konferansen!!!</a:t>
            </a:r>
            <a:endParaRPr lang="en-GB" altLang="nb-NO">
              <a:solidFill>
                <a:srgbClr val="FF0000"/>
              </a:solidFill>
              <a:latin typeface="Verdana" panose="020B0604030504040204" pitchFamily="34" charset="0"/>
            </a:endParaRPr>
          </a:p>
        </p:txBody>
      </p:sp>
    </p:spTree>
    <p:extLst>
      <p:ext uri="{BB962C8B-B14F-4D97-AF65-F5344CB8AC3E}">
        <p14:creationId xmlns:p14="http://schemas.microsoft.com/office/powerpoint/2010/main" val="3577337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3"/>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hasCustomPrompt="1"/>
          </p:nvPr>
        </p:nvSpPr>
        <p:spPr>
          <a:xfrm>
            <a:off x="2597203" y="2136160"/>
            <a:ext cx="7937608" cy="2497311"/>
          </a:xfrm>
        </p:spPr>
        <p:txBody>
          <a:bodyPr lIns="0" tIns="0" rIns="0" bIns="0" anchor="t" anchorCtr="0">
            <a:normAutofit/>
          </a:bodyPr>
          <a:lstStyle>
            <a:lvl1pPr algn="l">
              <a:lnSpc>
                <a:spcPct val="93000"/>
              </a:lnSpc>
              <a:defRPr sz="4600" baseline="0">
                <a:solidFill>
                  <a:schemeClr val="tx1"/>
                </a:solidFill>
              </a:defRPr>
            </a:lvl1pPr>
          </a:lstStyle>
          <a:p>
            <a:r>
              <a:rPr lang="en-US" noProof="0" dirty="0"/>
              <a:t>Click to add a title</a:t>
            </a:r>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job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2C63DF45-09AB-BB4B-9613-956A9D4AC03D}"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0" name="Rektangel 9"/>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1" name="Plassholder for bilde 10"/>
          <p:cNvSpPr>
            <a:spLocks noGrp="1"/>
          </p:cNvSpPr>
          <p:nvPr>
            <p:ph type="pic" sz="quarter" idx="13" hasCustomPrompt="1"/>
          </p:nvPr>
        </p:nvSpPr>
        <p:spPr>
          <a:xfrm>
            <a:off x="409322" y="428263"/>
            <a:ext cx="11373104" cy="6001474"/>
          </a:xfrm>
          <a:solidFill>
            <a:schemeClr val="bg1"/>
          </a:solidFill>
        </p:spPr>
        <p:txBody>
          <a:bodyPr/>
          <a:lstStyle/>
          <a:p>
            <a:r>
              <a:rPr lang="en-US" noProof="0" dirty="0"/>
              <a:t>Picture</a:t>
            </a:r>
          </a:p>
        </p:txBody>
      </p:sp>
      <p:sp>
        <p:nvSpPr>
          <p:cNvPr id="4" name="Plassholder for dato 3"/>
          <p:cNvSpPr>
            <a:spLocks noGrp="1"/>
          </p:cNvSpPr>
          <p:nvPr>
            <p:ph type="dt" sz="half" idx="10"/>
          </p:nvPr>
        </p:nvSpPr>
        <p:spPr/>
        <p:txBody>
          <a:bodyPr/>
          <a:lstStyle/>
          <a:p>
            <a:fld id="{036D33B3-D657-8246-96F9-A8F7401984CB}"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DB89508-6AE0-6B4A-A596-088E79081DE4}" type="datetimeFigureOut">
              <a:rPr lang="nb-NO" smtClean="0"/>
              <a:t>20.06.2024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236468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DB89508-6AE0-6B4A-A596-088E79081DE4}" type="datetimeFigureOut">
              <a:rPr lang="nb-NO" smtClean="0"/>
              <a:t>20.06.2024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3667224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FDB89508-6AE0-6B4A-A596-088E79081DE4}" type="datetimeFigureOut">
              <a:rPr lang="nb-NO" smtClean="0"/>
              <a:t>20.06.2024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210288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FDB89508-6AE0-6B4A-A596-088E79081DE4}" type="datetimeFigureOut">
              <a:rPr lang="nb-NO" smtClean="0"/>
              <a:t>20.06.2024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130414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DB89508-6AE0-6B4A-A596-088E79081DE4}" type="datetimeFigureOut">
              <a:rPr lang="nb-NO" smtClean="0"/>
              <a:t>20.06.2024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3290326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FDB89508-6AE0-6B4A-A596-088E79081DE4}" type="datetimeFigureOut">
              <a:rPr lang="nb-NO" smtClean="0"/>
              <a:t>20.06.2024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3076676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DB89508-6AE0-6B4A-A596-088E79081DE4}" type="datetimeFigureOut">
              <a:rPr lang="nb-NO" smtClean="0"/>
              <a:t>20.06.2024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3330383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FDB89508-6AE0-6B4A-A596-088E79081DE4}" type="datetimeFigureOut">
              <a:rPr lang="nb-NO" smtClean="0"/>
              <a:t>20.06.2024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3252653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DB89508-6AE0-6B4A-A596-088E79081DE4}" type="datetimeFigureOut">
              <a:rPr lang="nb-NO" smtClean="0"/>
              <a:t>20.06.2024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392424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3"/>
        </a:solidFill>
        <a:effectLst/>
      </p:bgPr>
    </p:bg>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hasCustomPrompt="1"/>
          </p:nvPr>
        </p:nvSpPr>
        <p:spPr>
          <a:xfrm>
            <a:off x="2597203" y="2136160"/>
            <a:ext cx="7937608" cy="1475141"/>
          </a:xfrm>
        </p:spPr>
        <p:txBody>
          <a:bodyPr lIns="0" tIns="0" rIns="0" bIns="0" anchor="t" anchorCtr="0">
            <a:normAutofit/>
          </a:bodyPr>
          <a:lstStyle>
            <a:lvl1pPr algn="l">
              <a:lnSpc>
                <a:spcPct val="93000"/>
              </a:lnSpc>
              <a:defRPr sz="4600" baseline="0">
                <a:solidFill>
                  <a:schemeClr val="tx1"/>
                </a:solidFill>
              </a:defRPr>
            </a:lvl1pPr>
          </a:lstStyle>
          <a:p>
            <a:r>
              <a:rPr lang="en-US" noProof="0" dirty="0"/>
              <a:t>Click to add a title</a:t>
            </a:r>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job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D784B492-E262-0C40-8854-40698DF4A8E5}"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8" name="Plassholder for tekst 7"/>
          <p:cNvSpPr>
            <a:spLocks noGrp="1"/>
          </p:cNvSpPr>
          <p:nvPr>
            <p:ph type="body" sz="quarter" idx="13" hasCustomPrompt="1"/>
          </p:nvPr>
        </p:nvSpPr>
        <p:spPr>
          <a:xfrm>
            <a:off x="2597150" y="3982113"/>
            <a:ext cx="7937500" cy="485715"/>
          </a:xfrm>
        </p:spPr>
        <p:txBody>
          <a:bodyPr lIns="0" tIns="0" rIns="0" bIns="0">
            <a:normAutofit/>
          </a:bodyPr>
          <a:lstStyle>
            <a:lvl1pPr marL="0" indent="0">
              <a:buNone/>
              <a:defRPr sz="1900" baseline="0">
                <a:solidFill>
                  <a:schemeClr val="tx1"/>
                </a:solidFill>
              </a:defRPr>
            </a:lvl1pPr>
          </a:lstStyle>
          <a:p>
            <a:pPr lvl="0"/>
            <a:r>
              <a:rPr lang="en-US" noProof="0" dirty="0"/>
              <a:t>Click to add a subtitle</a:t>
            </a:r>
          </a:p>
        </p:txBody>
      </p:sp>
      <p:sp>
        <p:nvSpPr>
          <p:cNvPr id="12" name="Rektangel 11"/>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Rett linje 12"/>
          <p:cNvCxnSpPr/>
          <p:nvPr userDrawn="1"/>
        </p:nvCxnSpPr>
        <p:spPr>
          <a:xfrm flipH="1">
            <a:off x="2619377" y="3738301"/>
            <a:ext cx="7915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DB89508-6AE0-6B4A-A596-088E79081DE4}" type="datetimeFigureOut">
              <a:rPr lang="nb-NO" smtClean="0"/>
              <a:t>20.06.2024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322896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DB89508-6AE0-6B4A-A596-088E79081DE4}" type="datetimeFigureOut">
              <a:rPr lang="nb-NO" smtClean="0"/>
              <a:t>20.06.2024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558080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DB89508-6AE0-6B4A-A596-088E79081DE4}" type="datetimeFigureOut">
              <a:rPr lang="nb-NO" smtClean="0"/>
              <a:t>20.06.2024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12902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DB89508-6AE0-6B4A-A596-088E79081DE4}" type="datetimeFigureOut">
              <a:rPr lang="nb-NO" smtClean="0"/>
              <a:t>20.06.2024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2011196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DB89508-6AE0-6B4A-A596-088E79081DE4}" type="datetimeFigureOut">
              <a:rPr lang="nb-NO" smtClean="0"/>
              <a:t>20.06.2024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174779D-4B48-3B4B-A23B-2EF7A850FB36}" type="slidenum">
              <a:rPr lang="nb-NO" smtClean="0"/>
              <a:t>‹#›</a:t>
            </a:fld>
            <a:endParaRPr lang="nb-NO"/>
          </a:p>
        </p:txBody>
      </p:sp>
    </p:spTree>
    <p:extLst>
      <p:ext uri="{BB962C8B-B14F-4D97-AF65-F5344CB8AC3E}">
        <p14:creationId xmlns:p14="http://schemas.microsoft.com/office/powerpoint/2010/main" val="183272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me page">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663700" y="2136160"/>
            <a:ext cx="8871111" cy="2296140"/>
          </a:xfrm>
        </p:spPr>
        <p:txBody>
          <a:bodyPr lIns="0" tIns="0" rIns="0" bIns="0" anchor="t" anchorCtr="0">
            <a:normAutofit/>
          </a:bodyPr>
          <a:lstStyle>
            <a:lvl1pPr algn="l">
              <a:lnSpc>
                <a:spcPct val="93000"/>
              </a:lnSpc>
              <a:defRPr sz="4600" baseline="0">
                <a:solidFill>
                  <a:schemeClr val="tx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C4F7DF65-AC8E-524C-808B-7AFE31610A5C}"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2" name="Rektangel 11"/>
          <p:cNvSpPr/>
          <p:nvPr userDrawn="1"/>
        </p:nvSpPr>
        <p:spPr>
          <a:xfrm>
            <a:off x="1663700" y="1828800"/>
            <a:ext cx="8871111"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me page 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663700" y="2136160"/>
            <a:ext cx="8871111" cy="2296140"/>
          </a:xfrm>
        </p:spPr>
        <p:txBody>
          <a:bodyPr lIns="0" tIns="0" rIns="0" bIns="0" anchor="t" anchorCtr="0">
            <a:normAutofit/>
          </a:bodyPr>
          <a:lstStyle>
            <a:lvl1pPr algn="l">
              <a:lnSpc>
                <a:spcPct val="93000"/>
              </a:lnSpc>
              <a:defRPr sz="4600" baseline="0">
                <a:solidFill>
                  <a:schemeClr val="bg2"/>
                </a:solidFill>
              </a:defRPr>
            </a:lvl1pPr>
          </a:lstStyle>
          <a:p>
            <a:r>
              <a:rPr lang="en-US" noProof="0" dirty="0"/>
              <a:t>Click to add a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C4F7DF65-AC8E-524C-808B-7AFE31610A5C}"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2" name="Rektangel 11"/>
          <p:cNvSpPr/>
          <p:nvPr userDrawn="1"/>
        </p:nvSpPr>
        <p:spPr>
          <a:xfrm>
            <a:off x="1663700" y="1828800"/>
            <a:ext cx="8871111"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bg>
      <p:bgPr>
        <a:solidFill>
          <a:schemeClr val="bg1"/>
        </a:solidFill>
        <a:effectLst/>
      </p:bgPr>
    </p:bg>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
        <p:nvSpPr>
          <p:cNvPr id="2" name="Tittel 1"/>
          <p:cNvSpPr>
            <a:spLocks noGrp="1"/>
          </p:cNvSpPr>
          <p:nvPr>
            <p:ph type="title" hasCustomPrompt="1"/>
          </p:nvPr>
        </p:nvSpPr>
        <p:spPr>
          <a:xfrm>
            <a:off x="1670472" y="879894"/>
            <a:ext cx="8025619" cy="692957"/>
          </a:xfrm>
        </p:spPr>
        <p:txBody>
          <a:bodyPr lIns="0" tIns="0" rIns="0" bIns="0" anchor="t" anchorCtr="0">
            <a:normAutofit/>
          </a:bodyPr>
          <a:lstStyle>
            <a:lvl1pPr>
              <a:defRPr sz="3500" baseline="0">
                <a:solidFill>
                  <a:schemeClr val="tx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A3B10A25-7BD5-4B48-B586-8598ACB61EAE}"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hasCustomPrompt="1"/>
          </p:nvPr>
        </p:nvSpPr>
        <p:spPr>
          <a:xfrm>
            <a:off x="1670049" y="1938337"/>
            <a:ext cx="8026041" cy="3953503"/>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489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dark)">
    <p:bg>
      <p:bgPr>
        <a:solidFill>
          <a:schemeClr val="tx1"/>
        </a:solidFill>
        <a:effectLst/>
      </p:bgPr>
    </p:bg>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
        <p:nvSpPr>
          <p:cNvPr id="2" name="Tittel 1"/>
          <p:cNvSpPr>
            <a:spLocks noGrp="1"/>
          </p:cNvSpPr>
          <p:nvPr>
            <p:ph type="title" hasCustomPrompt="1"/>
          </p:nvPr>
        </p:nvSpPr>
        <p:spPr>
          <a:xfrm>
            <a:off x="1670472" y="879894"/>
            <a:ext cx="8025619" cy="692957"/>
          </a:xfrm>
        </p:spPr>
        <p:txBody>
          <a:bodyPr lIns="0" tIns="0" rIns="0" bIns="0" anchor="t" anchorCtr="0">
            <a:normAutofit/>
          </a:bodyPr>
          <a:lstStyle>
            <a:lvl1pPr>
              <a:defRPr sz="3500" baseline="0">
                <a:solidFill>
                  <a:schemeClr val="bg2"/>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A3B10A25-7BD5-4B48-B586-8598ACB61EAE}"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670472" y="1624829"/>
            <a:ext cx="80256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hasCustomPrompt="1"/>
          </p:nvPr>
        </p:nvSpPr>
        <p:spPr>
          <a:xfrm>
            <a:off x="1670049" y="1938337"/>
            <a:ext cx="8026041" cy="3953503"/>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Slide ">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tx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E90F68F3-B001-4D41-8A15-F72A862856E4}"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1823236"/>
            <a:ext cx="51413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hasCustomPrompt="1"/>
          </p:nvPr>
        </p:nvSpPr>
        <p:spPr>
          <a:xfrm>
            <a:off x="6918386" y="428263"/>
            <a:ext cx="4864040" cy="6001473"/>
          </a:xfrm>
          <a:solidFill>
            <a:schemeClr val="bg1"/>
          </a:solidFill>
        </p:spPr>
        <p:txBody>
          <a:bodyPr/>
          <a:lstStyle/>
          <a:p>
            <a:r>
              <a:rPr lang="en-US" noProof="0" dirty="0"/>
              <a:t>Picture</a:t>
            </a:r>
          </a:p>
        </p:txBody>
      </p:sp>
      <p:sp>
        <p:nvSpPr>
          <p:cNvPr id="10" name="Plassholder for tekst 11"/>
          <p:cNvSpPr>
            <a:spLocks noGrp="1"/>
          </p:cNvSpPr>
          <p:nvPr>
            <p:ph type="body" sz="quarter" idx="14" hasCustomPrompt="1"/>
          </p:nvPr>
        </p:nvSpPr>
        <p:spPr>
          <a:xfrm>
            <a:off x="1130060" y="2175898"/>
            <a:ext cx="5141343" cy="3953503"/>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Slide 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bg2"/>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851B2420-0735-4340-8E66-0486C79BE971}"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1823236"/>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hasCustomPrompt="1"/>
          </p:nvPr>
        </p:nvSpPr>
        <p:spPr>
          <a:xfrm>
            <a:off x="6918386" y="428263"/>
            <a:ext cx="4864040" cy="6001474"/>
          </a:xfrm>
          <a:solidFill>
            <a:schemeClr val="bg1"/>
          </a:solidFill>
        </p:spPr>
        <p:txBody>
          <a:bodyPr/>
          <a:lstStyle/>
          <a:p>
            <a:r>
              <a:rPr lang="en-US" noProof="0" dirty="0"/>
              <a:t>Picture</a:t>
            </a:r>
          </a:p>
        </p:txBody>
      </p:sp>
      <p:sp>
        <p:nvSpPr>
          <p:cNvPr id="10" name="Plassholder for tekst 11"/>
          <p:cNvSpPr>
            <a:spLocks noGrp="1"/>
          </p:cNvSpPr>
          <p:nvPr>
            <p:ph type="body" sz="quarter" idx="14" hasCustomPrompt="1"/>
          </p:nvPr>
        </p:nvSpPr>
        <p:spPr>
          <a:xfrm>
            <a:off x="1130060" y="2175898"/>
            <a:ext cx="5132717" cy="3953503"/>
          </a:xfrm>
        </p:spPr>
        <p:txBody>
          <a:bodyPr/>
          <a:lstStyle>
            <a:lvl1pPr marL="324000" indent="-324000">
              <a:buFontTx/>
              <a:buBlip>
                <a:blip r:embed="rId2"/>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rotWithShape="1">
          <a:blip r:embed="rId3">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Image Slide 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500" baseline="0">
                <a:solidFill>
                  <a:schemeClr val="bg2"/>
                </a:solidFill>
              </a:defRPr>
            </a:lvl1pPr>
          </a:lstStyle>
          <a:p>
            <a:r>
              <a:rPr lang="en-US" noProof="0" dirty="0"/>
              <a:t>Click to add a multi-line title </a:t>
            </a:r>
          </a:p>
        </p:txBody>
      </p:sp>
      <p:sp>
        <p:nvSpPr>
          <p:cNvPr id="4" name="Plassholder for dato 3"/>
          <p:cNvSpPr>
            <a:spLocks noGrp="1"/>
          </p:cNvSpPr>
          <p:nvPr>
            <p:ph type="dt" sz="half" idx="10"/>
          </p:nvPr>
        </p:nvSpPr>
        <p:spPr/>
        <p:txBody>
          <a:bodyPr/>
          <a:lstStyle/>
          <a:p>
            <a:fld id="{57437A39-4B9E-FC47-B7D9-33F67BAD1AFE}" type="datetime1">
              <a:rPr lang="en-US" noProof="0" smtClean="0"/>
              <a:t>6/20/2024</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en-US" noProof="0"/>
              <a:t>Click icon to add picture</a:t>
            </a:r>
            <a:endParaRPr lang="en-US" noProof="0" dirty="0"/>
          </a:p>
        </p:txBody>
      </p:sp>
      <p:sp>
        <p:nvSpPr>
          <p:cNvPr id="10" name="Plassholder for tekst 11"/>
          <p:cNvSpPr>
            <a:spLocks noGrp="1"/>
          </p:cNvSpPr>
          <p:nvPr>
            <p:ph type="body" sz="quarter" idx="14" hasCustomPrompt="1"/>
          </p:nvPr>
        </p:nvSpPr>
        <p:spPr>
          <a:xfrm>
            <a:off x="1130061" y="2743200"/>
            <a:ext cx="5132716" cy="3386201"/>
          </a:xfrm>
        </p:spPr>
        <p:txBody>
          <a:bodyPr/>
          <a:lstStyle>
            <a:lvl1pPr marL="324000" indent="-324000">
              <a:buFontTx/>
              <a:buBlip>
                <a:blip r:embed="rId2"/>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rotWithShape="1">
          <a:blip r:embed="rId3">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208722" y="208722"/>
            <a:ext cx="11767929" cy="6430617"/>
          </a:xfrm>
          <a:prstGeom prst="rect">
            <a:avLst/>
          </a:prstGeom>
          <a:noFill/>
          <a:ln w="431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a title</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Plassholder for dato 3"/>
          <p:cNvSpPr>
            <a:spLocks noGrp="1"/>
          </p:cNvSpPr>
          <p:nvPr>
            <p:ph type="dt" sz="half" idx="2"/>
          </p:nvPr>
        </p:nvSpPr>
        <p:spPr>
          <a:xfrm>
            <a:off x="409322" y="6550559"/>
            <a:ext cx="2743200" cy="307442"/>
          </a:xfrm>
          <a:prstGeom prst="rect">
            <a:avLst/>
          </a:prstGeom>
        </p:spPr>
        <p:txBody>
          <a:bodyPr vert="horz" lIns="0" tIns="0" rIns="0" bIns="0" rtlCol="0" anchor="t" anchorCtr="0"/>
          <a:lstStyle>
            <a:lvl1pPr algn="l">
              <a:defRPr sz="1000">
                <a:solidFill>
                  <a:schemeClr val="accent2"/>
                </a:solidFill>
                <a:latin typeface="Tahoma" charset="0"/>
                <a:ea typeface="Tahoma" charset="0"/>
                <a:cs typeface="Tahoma" charset="0"/>
              </a:defRPr>
            </a:lvl1pPr>
          </a:lstStyle>
          <a:p>
            <a:fld id="{BB6656B1-A1C1-3A4D-AC9E-E001FAFBFE9F}" type="datetime1">
              <a:rPr lang="en-US" noProof="0" smtClean="0"/>
              <a:t>6/20/2024</a:t>
            </a:fld>
            <a:endParaRPr lang="en-US" noProof="0" dirty="0"/>
          </a:p>
        </p:txBody>
      </p:sp>
      <p:sp>
        <p:nvSpPr>
          <p:cNvPr id="5" name="Plassholder for bunntekst 4"/>
          <p:cNvSpPr>
            <a:spLocks noGrp="1"/>
          </p:cNvSpPr>
          <p:nvPr>
            <p:ph type="ftr" sz="quarter" idx="3"/>
          </p:nvPr>
        </p:nvSpPr>
        <p:spPr>
          <a:xfrm>
            <a:off x="4038600" y="6550559"/>
            <a:ext cx="4114800" cy="307442"/>
          </a:xfrm>
          <a:prstGeom prst="rect">
            <a:avLst/>
          </a:prstGeom>
        </p:spPr>
        <p:txBody>
          <a:bodyPr vert="horz" lIns="0" tIns="0" rIns="0" bIns="0" rtlCol="0" anchor="t" anchorCtr="0"/>
          <a:lstStyle>
            <a:lvl1pPr algn="ctr">
              <a:defRPr sz="1000">
                <a:solidFill>
                  <a:schemeClr val="accent2"/>
                </a:solidFill>
                <a:latin typeface="Tahoma" charset="0"/>
                <a:ea typeface="Tahoma" charset="0"/>
                <a:cs typeface="Tahoma" charset="0"/>
              </a:defRPr>
            </a:lvl1pPr>
          </a:lstStyle>
          <a:p>
            <a:r>
              <a:rPr lang="en-US" noProof="0" dirty="0"/>
              <a:t>Footer</a:t>
            </a:r>
          </a:p>
        </p:txBody>
      </p:sp>
      <p:sp>
        <p:nvSpPr>
          <p:cNvPr id="6" name="Plassholder for lysbildenummer 5"/>
          <p:cNvSpPr>
            <a:spLocks noGrp="1"/>
          </p:cNvSpPr>
          <p:nvPr>
            <p:ph type="sldNum" sz="quarter" idx="4"/>
          </p:nvPr>
        </p:nvSpPr>
        <p:spPr>
          <a:xfrm>
            <a:off x="9039478" y="6550559"/>
            <a:ext cx="1866647" cy="307442"/>
          </a:xfrm>
          <a:prstGeom prst="rect">
            <a:avLst/>
          </a:prstGeom>
        </p:spPr>
        <p:txBody>
          <a:bodyPr vert="horz" lIns="0" tIns="0" rIns="0" bIns="0" rtlCol="0" anchor="t" anchorCtr="0"/>
          <a:lstStyle>
            <a:lvl1pPr algn="r">
              <a:defRPr sz="1000">
                <a:solidFill>
                  <a:schemeClr val="accent2"/>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spTree>
    <p:extLst>
      <p:ext uri="{BB962C8B-B14F-4D97-AF65-F5344CB8AC3E}">
        <p14:creationId xmlns:p14="http://schemas.microsoft.com/office/powerpoint/2010/main" val="23703683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9" r:id="rId4"/>
    <p:sldLayoutId id="2147483650" r:id="rId5"/>
    <p:sldLayoutId id="2147483670" r:id="rId6"/>
    <p:sldLayoutId id="2147483664" r:id="rId7"/>
    <p:sldLayoutId id="2147483665" r:id="rId8"/>
    <p:sldLayoutId id="2147483666" r:id="rId9"/>
    <p:sldLayoutId id="2147483668" r:id="rId10"/>
    <p:sldLayoutId id="2147483671" r:id="rId11"/>
    <p:sldLayoutId id="2147483672" r:id="rId12"/>
    <p:sldLayoutId id="2147483673" r:id="rId13"/>
  </p:sldLayoutIdLst>
  <p:hf sldNum="0" hdr="0" ftr="0"/>
  <p:txStyles>
    <p:titleStyle>
      <a:lvl1pPr algn="l" defTabSz="914400" rtl="0" eaLnBrk="1" latinLnBrk="0" hangingPunct="1">
        <a:lnSpc>
          <a:spcPct val="90000"/>
        </a:lnSpc>
        <a:spcBef>
          <a:spcPct val="0"/>
        </a:spcBef>
        <a:buNone/>
        <a:defRPr sz="4400" kern="1200" baseline="0">
          <a:solidFill>
            <a:schemeClr val="tx1"/>
          </a:solidFill>
          <a:latin typeface="Tahoma" charset="0"/>
          <a:ea typeface="Tahoma" charset="0"/>
          <a:cs typeface="Tahoma" charset="0"/>
        </a:defRPr>
      </a:lvl1pPr>
    </p:titleStyle>
    <p:bodyStyle>
      <a:lvl1pPr marL="324000" indent="-324000" algn="l" defTabSz="914400" rtl="0" eaLnBrk="1" latinLnBrk="0" hangingPunct="1">
        <a:lnSpc>
          <a:spcPct val="90000"/>
        </a:lnSpc>
        <a:spcBef>
          <a:spcPts val="1000"/>
        </a:spcBef>
        <a:buSzPct val="90000"/>
        <a:buFontTx/>
        <a:buBlip>
          <a:blip r:embed="rId15"/>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baseline="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89508-6AE0-6B4A-A596-088E79081DE4}" type="datetimeFigureOut">
              <a:rPr lang="nb-NO" smtClean="0"/>
              <a:t>20.06.2024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4779D-4B48-3B4B-A23B-2EF7A850FB36}" type="slidenum">
              <a:rPr lang="nb-NO" smtClean="0"/>
              <a:t>‹#›</a:t>
            </a:fld>
            <a:endParaRPr lang="nb-NO"/>
          </a:p>
        </p:txBody>
      </p:sp>
    </p:spTree>
    <p:extLst>
      <p:ext uri="{BB962C8B-B14F-4D97-AF65-F5344CB8AC3E}">
        <p14:creationId xmlns:p14="http://schemas.microsoft.com/office/powerpoint/2010/main" val="42268012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hyperlink" Target="https://www.researchgate.net/institution/French-National-Centre-for-Scientific-Research"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bilde 4">
            <a:extLst>
              <a:ext uri="{FF2B5EF4-FFF2-40B4-BE49-F238E27FC236}">
                <a16:creationId xmlns:a16="http://schemas.microsoft.com/office/drawing/2014/main" id="{4D0585AE-186E-E262-8A55-600792586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0" y="83660"/>
            <a:ext cx="12998450" cy="6858000"/>
          </a:xfrm>
          <a:prstGeom prst="rect">
            <a:avLst/>
          </a:prstGeom>
        </p:spPr>
      </p:pic>
      <p:sp>
        <p:nvSpPr>
          <p:cNvPr id="3" name="TekstSylinder 2">
            <a:extLst>
              <a:ext uri="{FF2B5EF4-FFF2-40B4-BE49-F238E27FC236}">
                <a16:creationId xmlns:a16="http://schemas.microsoft.com/office/drawing/2014/main" id="{0B26E84B-7066-7370-BDF0-39081C02A3D8}"/>
              </a:ext>
            </a:extLst>
          </p:cNvPr>
          <p:cNvSpPr txBox="1"/>
          <p:nvPr/>
        </p:nvSpPr>
        <p:spPr>
          <a:xfrm>
            <a:off x="2480650" y="439395"/>
            <a:ext cx="7151030" cy="2142125"/>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3600" b="0" dirty="0">
                <a:solidFill>
                  <a:srgbClr val="0A3CA0"/>
                </a:solidFill>
                <a:latin typeface="Euclid Square Trial Bold"/>
              </a:rPr>
              <a:t>ESREL  SRA – E 2025</a:t>
            </a:r>
          </a:p>
          <a:p>
            <a:pPr marL="0" marR="0" lvl="0" indent="0" algn="ctr" defTabSz="914400" rtl="0" eaLnBrk="1" fontAlgn="auto" latinLnBrk="0" hangingPunct="1">
              <a:lnSpc>
                <a:spcPct val="90000"/>
              </a:lnSpc>
              <a:spcBef>
                <a:spcPct val="0"/>
              </a:spcBef>
              <a:spcAft>
                <a:spcPts val="0"/>
              </a:spcAft>
              <a:buClrTx/>
              <a:buSzTx/>
              <a:buFontTx/>
              <a:buNone/>
              <a:tabLst/>
              <a:defRPr/>
            </a:pPr>
            <a:r>
              <a:rPr lang="nb-NO" sz="3600" b="0" dirty="0" err="1">
                <a:solidFill>
                  <a:srgbClr val="0A3CA0"/>
                </a:solidFill>
                <a:latin typeface="Euclid Square Trial Bold"/>
              </a:rPr>
              <a:t>Welcome</a:t>
            </a:r>
            <a:r>
              <a:rPr lang="nb-NO" sz="3600" b="0" dirty="0">
                <a:solidFill>
                  <a:srgbClr val="0A3CA0"/>
                </a:solidFill>
                <a:latin typeface="Euclid Square Trial Bold"/>
              </a:rPr>
              <a:t> to Stavanger, Norway!</a:t>
            </a:r>
          </a:p>
          <a:p>
            <a:pPr marL="0" marR="0" lvl="0" indent="0" algn="ctr" defTabSz="914400" rtl="0" eaLnBrk="1" fontAlgn="auto" latinLnBrk="0" hangingPunct="1">
              <a:lnSpc>
                <a:spcPct val="90000"/>
              </a:lnSpc>
              <a:spcBef>
                <a:spcPct val="0"/>
              </a:spcBef>
              <a:spcAft>
                <a:spcPts val="0"/>
              </a:spcAft>
              <a:buClrTx/>
              <a:buSzTx/>
              <a:buFontTx/>
              <a:buNone/>
              <a:tabLst/>
              <a:defRPr/>
            </a:pPr>
            <a:r>
              <a:rPr lang="nb-NO" sz="2800" b="0" dirty="0">
                <a:solidFill>
                  <a:srgbClr val="0A3CA0"/>
                </a:solidFill>
                <a:latin typeface="Euclid Square Trial Bold"/>
              </a:rPr>
              <a:t>15</a:t>
            </a:r>
            <a:r>
              <a:rPr kumimoji="0" lang="nb-NO" sz="2800" b="0" i="0" u="none" strike="noStrike" kern="1200" cap="none" spc="0" normalizeH="0" baseline="0" noProof="0" dirty="0" err="1">
                <a:ln>
                  <a:noFill/>
                </a:ln>
                <a:solidFill>
                  <a:srgbClr val="0A3CA0"/>
                </a:solidFill>
                <a:effectLst/>
                <a:uLnTx/>
                <a:uFillTx/>
                <a:latin typeface="Euclid Square Trial Bold"/>
              </a:rPr>
              <a:t>th</a:t>
            </a:r>
            <a:r>
              <a:rPr kumimoji="0" lang="nb-NO" sz="2800" b="0" i="0" u="none" strike="noStrike" kern="1200" cap="none" spc="0" normalizeH="0" baseline="0" noProof="0" dirty="0">
                <a:ln>
                  <a:noFill/>
                </a:ln>
                <a:solidFill>
                  <a:srgbClr val="0A3CA0"/>
                </a:solidFill>
                <a:effectLst/>
                <a:uLnTx/>
                <a:uFillTx/>
                <a:latin typeface="Euclid Square Trial Bold"/>
              </a:rPr>
              <a:t> – 19th June 202</a:t>
            </a:r>
            <a:r>
              <a:rPr lang="nb-NO" sz="2800" b="0" dirty="0">
                <a:solidFill>
                  <a:srgbClr val="0A3CA0"/>
                </a:solidFill>
                <a:latin typeface="Euclid Square Trial Bold"/>
              </a:rPr>
              <a:t>5</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b-NO" sz="2800" i="0" u="none" strike="noStrike" kern="1200" cap="none" spc="0" normalizeH="0" baseline="0" noProof="0" dirty="0">
                <a:ln>
                  <a:noFill/>
                </a:ln>
                <a:solidFill>
                  <a:srgbClr val="0A3CA0"/>
                </a:solidFill>
                <a:effectLst/>
                <a:uLnTx/>
                <a:uFillTx/>
                <a:latin typeface="Euclid Square Trial Bold"/>
              </a:rPr>
              <a:t>esrel2025.com</a:t>
            </a:r>
            <a:endParaRPr kumimoji="0" lang="nb-NO" sz="2800" b="0" i="0" u="none" strike="noStrike" kern="1200" cap="none" spc="0" normalizeH="0" baseline="0" noProof="0" dirty="0">
              <a:ln>
                <a:noFill/>
              </a:ln>
              <a:solidFill>
                <a:srgbClr val="0A3CA0"/>
              </a:solidFill>
              <a:effectLst/>
              <a:uLnTx/>
              <a:uFillTx/>
              <a:latin typeface="Euclid Square Trial Bold"/>
            </a:endParaRPr>
          </a:p>
          <a:p>
            <a:endParaRPr lang="nb-NO" dirty="0">
              <a:solidFill>
                <a:srgbClr val="0A3CA0"/>
              </a:solidFill>
            </a:endParaRPr>
          </a:p>
        </p:txBody>
      </p:sp>
      <p:pic>
        <p:nvPicPr>
          <p:cNvPr id="4" name="Bilde 8">
            <a:extLst>
              <a:ext uri="{FF2B5EF4-FFF2-40B4-BE49-F238E27FC236}">
                <a16:creationId xmlns:a16="http://schemas.microsoft.com/office/drawing/2014/main" id="{D3A45F6C-82B5-863C-ECC0-4D2A4423E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82" y="3676982"/>
            <a:ext cx="1895707" cy="1895707"/>
          </a:xfrm>
          <a:prstGeom prst="rect">
            <a:avLst/>
          </a:prstGeom>
        </p:spPr>
      </p:pic>
    </p:spTree>
    <p:extLst>
      <p:ext uri="{BB962C8B-B14F-4D97-AF65-F5344CB8AC3E}">
        <p14:creationId xmlns:p14="http://schemas.microsoft.com/office/powerpoint/2010/main" val="343451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8EF2748-2499-AA39-4521-4B415B52CD90}"/>
              </a:ext>
            </a:extLst>
          </p:cNvPr>
          <p:cNvPicPr>
            <a:picLocks noChangeAspect="1"/>
          </p:cNvPicPr>
          <p:nvPr/>
        </p:nvPicPr>
        <p:blipFill rotWithShape="1">
          <a:blip r:embed="rId3"/>
          <a:srcRect l="11639"/>
          <a:stretch/>
        </p:blipFill>
        <p:spPr>
          <a:xfrm>
            <a:off x="3568700" y="-95250"/>
            <a:ext cx="9347202" cy="7048500"/>
          </a:xfrm>
          <a:prstGeom prst="rect">
            <a:avLst/>
          </a:prstGeom>
        </p:spPr>
      </p:pic>
      <p:sp>
        <p:nvSpPr>
          <p:cNvPr id="4" name="TekstSylinder 3">
            <a:extLst>
              <a:ext uri="{FF2B5EF4-FFF2-40B4-BE49-F238E27FC236}">
                <a16:creationId xmlns:a16="http://schemas.microsoft.com/office/drawing/2014/main" id="{74DA6C1C-0F3E-CF9D-B5A4-9F692BD41FBE}"/>
              </a:ext>
            </a:extLst>
          </p:cNvPr>
          <p:cNvSpPr txBox="1"/>
          <p:nvPr/>
        </p:nvSpPr>
        <p:spPr>
          <a:xfrm>
            <a:off x="-1025150" y="221403"/>
            <a:ext cx="919494" cy="126110"/>
          </a:xfrm>
          <a:prstGeom prst="rect">
            <a:avLst/>
          </a:prstGeom>
          <a:noFill/>
        </p:spPr>
        <p:txBody>
          <a:bodyPr wrap="square" rtlCol="0">
            <a:spAutoFit/>
          </a:bodyPr>
          <a:lstStyle/>
          <a:p>
            <a:endParaRPr lang="nb-NO" dirty="0"/>
          </a:p>
        </p:txBody>
      </p:sp>
      <p:pic>
        <p:nvPicPr>
          <p:cNvPr id="1026" name="Picture 2" descr="SIkt: Velkomsttale">
            <a:extLst>
              <a:ext uri="{FF2B5EF4-FFF2-40B4-BE49-F238E27FC236}">
                <a16:creationId xmlns:a16="http://schemas.microsoft.com/office/drawing/2014/main" id="{7AC4415B-080B-F709-E756-3B5C43D0B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2263775"/>
            <a:ext cx="35718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gen: — Ikke driv med ensidig propaganda, slik Greta Thunberg gjør">
            <a:extLst>
              <a:ext uri="{FF2B5EF4-FFF2-40B4-BE49-F238E27FC236}">
                <a16:creationId xmlns:a16="http://schemas.microsoft.com/office/drawing/2014/main" id="{B19B434F-7605-213E-F4EF-1ACB285A5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4885307"/>
            <a:ext cx="3622675" cy="20679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gen bildebeskrivelse er tilgjengelig.">
            <a:extLst>
              <a:ext uri="{FF2B5EF4-FFF2-40B4-BE49-F238E27FC236}">
                <a16:creationId xmlns:a16="http://schemas.microsoft.com/office/drawing/2014/main" id="{E5D7BAEC-ED7A-CFE5-6C0A-1EBD7F1D6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55689"/>
            <a:ext cx="3635375" cy="237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0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CDC860B3-FE5B-4637-AADB-EAD9DFB02ECF}"/>
              </a:ext>
            </a:extLst>
          </p:cNvPr>
          <p:cNvSpPr txBox="1"/>
          <p:nvPr/>
        </p:nvSpPr>
        <p:spPr>
          <a:xfrm>
            <a:off x="509779" y="770464"/>
            <a:ext cx="61150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srgbClr val="3E87BB">
                    <a:lumMod val="50000"/>
                  </a:srgbClr>
                </a:solidFill>
                <a:effectLst/>
                <a:uLnTx/>
                <a:uFillTx/>
                <a:latin typeface="Euclid Square Trial Bold"/>
                <a:ea typeface="+mn-ea"/>
                <a:cs typeface="+mn-cs"/>
              </a:rPr>
              <a:t>Social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3600" dirty="0">
                <a:solidFill>
                  <a:srgbClr val="3E87BB">
                    <a:lumMod val="50000"/>
                  </a:srgbClr>
                </a:solidFill>
                <a:latin typeface="Euclid Square Trial Bold"/>
              </a:rPr>
              <a:t>Conference </a:t>
            </a:r>
            <a:r>
              <a:rPr lang="nb-NO" sz="3600" dirty="0" err="1">
                <a:solidFill>
                  <a:srgbClr val="3E87BB">
                    <a:lumMod val="50000"/>
                  </a:srgbClr>
                </a:solidFill>
                <a:latin typeface="Euclid Square Trial Bold"/>
              </a:rPr>
              <a:t>dinner</a:t>
            </a:r>
            <a:r>
              <a:rPr lang="nb-NO" sz="3600" dirty="0">
                <a:solidFill>
                  <a:srgbClr val="3E87BB">
                    <a:lumMod val="50000"/>
                  </a:srgbClr>
                </a:solidFill>
                <a:latin typeface="Euclid Square Trial Bold"/>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3600" dirty="0">
                <a:solidFill>
                  <a:srgbClr val="3E87BB">
                    <a:lumMod val="50000"/>
                  </a:srgbClr>
                </a:solidFill>
                <a:latin typeface="Euclid Square Trial Bold"/>
              </a:rPr>
              <a:t>at Sola Beach Hotel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E87BB">
                  <a:lumMod val="50000"/>
                </a:srgbClr>
              </a:solidFill>
              <a:effectLst/>
              <a:uLnTx/>
              <a:uFillTx/>
              <a:latin typeface="Euclid Square Trial Bold"/>
              <a:ea typeface="+mn-ea"/>
              <a:cs typeface="+mn-cs"/>
            </a:endParaRPr>
          </a:p>
        </p:txBody>
      </p:sp>
      <p:sp>
        <p:nvSpPr>
          <p:cNvPr id="7" name="TekstSylinder 6">
            <a:extLst>
              <a:ext uri="{FF2B5EF4-FFF2-40B4-BE49-F238E27FC236}">
                <a16:creationId xmlns:a16="http://schemas.microsoft.com/office/drawing/2014/main" id="{7A0BEB94-9EEA-40D4-A470-C15C398BEF20}"/>
              </a:ext>
            </a:extLst>
          </p:cNvPr>
          <p:cNvSpPr txBox="1"/>
          <p:nvPr/>
        </p:nvSpPr>
        <p:spPr>
          <a:xfrm>
            <a:off x="436777" y="3501817"/>
            <a:ext cx="4375578" cy="2034531"/>
          </a:xfrm>
          <a:prstGeom prst="rect">
            <a:avLst/>
          </a:prstGeom>
          <a:noFill/>
        </p:spPr>
        <p:txBody>
          <a:bodyPr wrap="square">
            <a:spAutoFit/>
          </a:bodyPr>
          <a:lstStyle/>
          <a:p>
            <a:pPr>
              <a:lnSpc>
                <a:spcPct val="150000"/>
              </a:lnSpc>
            </a:pPr>
            <a:endParaRPr lang="en-US" dirty="0">
              <a:latin typeface="Euclid Square Trial Bold"/>
            </a:endParaRPr>
          </a:p>
          <a:p>
            <a:pPr>
              <a:lnSpc>
                <a:spcPct val="150000"/>
              </a:lnSpc>
            </a:pPr>
            <a:endParaRPr lang="en-US" dirty="0">
              <a:latin typeface="Euclid Square Trial Bold"/>
            </a:endParaRPr>
          </a:p>
          <a:p>
            <a:r>
              <a:rPr lang="en-US" sz="2400" dirty="0">
                <a:latin typeface="Euclid Square Trial Bold"/>
              </a:rPr>
              <a:t>Includes: 3-course dinner, 3 units wine/beer, entertainment</a:t>
            </a:r>
          </a:p>
          <a:p>
            <a:pPr>
              <a:lnSpc>
                <a:spcPct val="150000"/>
              </a:lnSpc>
            </a:pPr>
            <a:endParaRPr lang="nb-NO" dirty="0">
              <a:latin typeface="Euclid Square Trial Bold"/>
            </a:endParaRPr>
          </a:p>
        </p:txBody>
      </p:sp>
      <p:sp>
        <p:nvSpPr>
          <p:cNvPr id="9" name="TekstSylinder 8">
            <a:extLst>
              <a:ext uri="{FF2B5EF4-FFF2-40B4-BE49-F238E27FC236}">
                <a16:creationId xmlns:a16="http://schemas.microsoft.com/office/drawing/2014/main" id="{9BDB9564-C90F-B3C7-4C4C-5B2C29FB1B37}"/>
              </a:ext>
            </a:extLst>
          </p:cNvPr>
          <p:cNvSpPr txBox="1"/>
          <p:nvPr/>
        </p:nvSpPr>
        <p:spPr>
          <a:xfrm>
            <a:off x="438823" y="2968015"/>
            <a:ext cx="6256962" cy="830997"/>
          </a:xfrm>
          <a:prstGeom prst="rect">
            <a:avLst/>
          </a:prstGeom>
          <a:noFill/>
        </p:spPr>
        <p:txBody>
          <a:bodyPr wrap="square">
            <a:spAutoFit/>
          </a:bodyPr>
          <a:lstStyle/>
          <a:p>
            <a:pPr eaLnBrk="1" hangingPunct="1"/>
            <a:r>
              <a:rPr lang="nb-NO" altLang="nb-NO" sz="2400" dirty="0"/>
              <a:t>Conference </a:t>
            </a:r>
            <a:r>
              <a:rPr lang="nb-NO" altLang="nb-NO" sz="2400" dirty="0" err="1"/>
              <a:t>dinner</a:t>
            </a:r>
            <a:r>
              <a:rPr lang="nb-NO" altLang="nb-NO" sz="2400" dirty="0"/>
              <a:t> </a:t>
            </a:r>
          </a:p>
          <a:p>
            <a:pPr eaLnBrk="1" hangingPunct="1"/>
            <a:r>
              <a:rPr lang="nb-NO" altLang="nb-NO" sz="2400" dirty="0" err="1"/>
              <a:t>Wednesday</a:t>
            </a:r>
            <a:r>
              <a:rPr lang="nb-NO" altLang="nb-NO" sz="2400" dirty="0"/>
              <a:t> 18.30-23.30</a:t>
            </a:r>
          </a:p>
        </p:txBody>
      </p:sp>
      <p:pic>
        <p:nvPicPr>
          <p:cNvPr id="8" name="Bilde 7" descr="Beliggenheten gir overskudd og energi, men noe svikter">
            <a:extLst>
              <a:ext uri="{FF2B5EF4-FFF2-40B4-BE49-F238E27FC236}">
                <a16:creationId xmlns:a16="http://schemas.microsoft.com/office/drawing/2014/main" id="{C8BF4CAC-DF1B-3567-D718-92543687E0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311" y="1196064"/>
            <a:ext cx="7042035" cy="5166297"/>
          </a:xfrm>
          <a:prstGeom prst="rect">
            <a:avLst/>
          </a:prstGeom>
          <a:noFill/>
          <a:ln>
            <a:noFill/>
          </a:ln>
        </p:spPr>
      </p:pic>
      <p:pic>
        <p:nvPicPr>
          <p:cNvPr id="3078" name="Picture 6">
            <a:extLst>
              <a:ext uri="{FF2B5EF4-FFF2-40B4-BE49-F238E27FC236}">
                <a16:creationId xmlns:a16="http://schemas.microsoft.com/office/drawing/2014/main" id="{2A498B5D-485E-4A93-D308-1285416DA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578" y="523634"/>
            <a:ext cx="28575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74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747C634-FC83-C151-2E5C-B7B398676B00}"/>
              </a:ext>
            </a:extLst>
          </p:cNvPr>
          <p:cNvSpPr>
            <a:spLocks noGrp="1" noChangeArrowheads="1"/>
          </p:cNvSpPr>
          <p:nvPr>
            <p:ph type="title"/>
          </p:nvPr>
        </p:nvSpPr>
        <p:spPr/>
        <p:txBody>
          <a:bodyPr/>
          <a:lstStyle/>
          <a:p>
            <a:pPr eaLnBrk="1" hangingPunct="1"/>
            <a:r>
              <a:rPr lang="nb-NO" altLang="nb-NO" dirty="0"/>
              <a:t>            Stavanger 900 </a:t>
            </a:r>
            <a:r>
              <a:rPr lang="nb-NO" altLang="nb-NO" dirty="0" err="1"/>
              <a:t>years</a:t>
            </a:r>
            <a:r>
              <a:rPr lang="nb-NO" altLang="nb-NO" dirty="0"/>
              <a:t> </a:t>
            </a:r>
          </a:p>
        </p:txBody>
      </p:sp>
      <p:sp>
        <p:nvSpPr>
          <p:cNvPr id="7171" name="AutoShape 4">
            <a:extLst>
              <a:ext uri="{FF2B5EF4-FFF2-40B4-BE49-F238E27FC236}">
                <a16:creationId xmlns:a16="http://schemas.microsoft.com/office/drawing/2014/main" id="{ADABDE80-A708-DAA6-FCE0-83E12E76320D}"/>
              </a:ext>
            </a:extLst>
          </p:cNvPr>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endParaRPr lang="nb-NO" altLang="nb-NO" sz="2400">
              <a:latin typeface="Times" panose="02020603050405020304" pitchFamily="18" charset="0"/>
            </a:endParaRPr>
          </a:p>
        </p:txBody>
      </p:sp>
      <p:sp>
        <p:nvSpPr>
          <p:cNvPr id="7172" name="AutoShape 5">
            <a:extLst>
              <a:ext uri="{FF2B5EF4-FFF2-40B4-BE49-F238E27FC236}">
                <a16:creationId xmlns:a16="http://schemas.microsoft.com/office/drawing/2014/main" id="{8787EA55-C052-6E3F-1B3E-9D1D23D96971}"/>
              </a:ext>
            </a:extLst>
          </p:cNvPr>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chemeClr val="tx1"/>
                </a:solidFill>
                <a:latin typeface="Verdana" panose="020B0604030504040204" pitchFamily="34" charset="0"/>
              </a:defRPr>
            </a:lvl1pPr>
            <a:lvl2pPr marL="742950" indent="-285750">
              <a:spcBef>
                <a:spcPct val="20000"/>
              </a:spcBef>
              <a:buChar char="–"/>
              <a:defRPr sz="2000">
                <a:solidFill>
                  <a:schemeClr val="tx1"/>
                </a:solidFill>
                <a:latin typeface="Verdana" panose="020B0604030504040204" pitchFamily="34" charset="0"/>
              </a:defRPr>
            </a:lvl2pPr>
            <a:lvl3pPr marL="1143000" indent="-228600">
              <a:spcBef>
                <a:spcPct val="20000"/>
              </a:spcBef>
              <a:buChar char="•"/>
              <a:defRPr>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defRPr>
            </a:lvl9pPr>
          </a:lstStyle>
          <a:p>
            <a:pPr>
              <a:spcBef>
                <a:spcPct val="0"/>
              </a:spcBef>
              <a:buFontTx/>
              <a:buNone/>
            </a:pPr>
            <a:endParaRPr lang="nb-NO" altLang="nb-NO" sz="2400">
              <a:latin typeface="Times" panose="02020603050405020304" pitchFamily="18" charset="0"/>
            </a:endParaRPr>
          </a:p>
        </p:txBody>
      </p:sp>
      <p:sp>
        <p:nvSpPr>
          <p:cNvPr id="7175" name="Plassholder for innhold 4">
            <a:extLst>
              <a:ext uri="{FF2B5EF4-FFF2-40B4-BE49-F238E27FC236}">
                <a16:creationId xmlns:a16="http://schemas.microsoft.com/office/drawing/2014/main" id="{6D0913A1-7D6E-8200-C15E-5EA1965D5BA5}"/>
              </a:ext>
            </a:extLst>
          </p:cNvPr>
          <p:cNvSpPr>
            <a:spLocks noGrp="1" noChangeArrowheads="1"/>
          </p:cNvSpPr>
          <p:nvPr>
            <p:ph idx="1"/>
          </p:nvPr>
        </p:nvSpPr>
        <p:spPr>
          <a:xfrm>
            <a:off x="838200" y="1825625"/>
            <a:ext cx="3617912" cy="4351338"/>
          </a:xfrm>
        </p:spPr>
        <p:txBody>
          <a:bodyPr/>
          <a:lstStyle/>
          <a:p>
            <a:pPr eaLnBrk="1" hangingPunct="1"/>
            <a:endParaRPr lang="nb-NO" altLang="nb-NO" dirty="0"/>
          </a:p>
        </p:txBody>
      </p:sp>
      <p:pic>
        <p:nvPicPr>
          <p:cNvPr id="4" name="Picture 2" descr="Et bilde som inneholder utendørs, konstruksjon, sky, himmel&#10;&#10;Automatisk generert beskrivelse">
            <a:extLst>
              <a:ext uri="{FF2B5EF4-FFF2-40B4-BE49-F238E27FC236}">
                <a16:creationId xmlns:a16="http://schemas.microsoft.com/office/drawing/2014/main" id="{6663AD41-CD59-047E-BD7D-EE6411FC2A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733" y="1759800"/>
            <a:ext cx="11377965" cy="316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9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p of Norway in Europe stock vector. Illustration of grey - 219756616">
            <a:extLst>
              <a:ext uri="{FF2B5EF4-FFF2-40B4-BE49-F238E27FC236}">
                <a16:creationId xmlns:a16="http://schemas.microsoft.com/office/drawing/2014/main" id="{482BA296-5AD2-2FA8-C37C-02546B433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7620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Pil: høyre 1">
            <a:extLst>
              <a:ext uri="{FF2B5EF4-FFF2-40B4-BE49-F238E27FC236}">
                <a16:creationId xmlns:a16="http://schemas.microsoft.com/office/drawing/2014/main" id="{A86C45CA-24F3-2F0A-939E-E54A6F635242}"/>
              </a:ext>
            </a:extLst>
          </p:cNvPr>
          <p:cNvSpPr/>
          <p:nvPr/>
        </p:nvSpPr>
        <p:spPr>
          <a:xfrm>
            <a:off x="4450080" y="2570480"/>
            <a:ext cx="487680" cy="294640"/>
          </a:xfrm>
          <a:prstGeom prst="rightArrow">
            <a:avLst/>
          </a:prstGeom>
          <a:solidFill>
            <a:srgbClr val="0A3CA0"/>
          </a:solidFill>
          <a:ln>
            <a:solidFill>
              <a:srgbClr val="0A3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2157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0CF5D01-C642-9203-DECD-025DAAFF0579}"/>
              </a:ext>
            </a:extLst>
          </p:cNvPr>
          <p:cNvSpPr>
            <a:spLocks noGrp="1"/>
          </p:cNvSpPr>
          <p:nvPr>
            <p:ph type="dt" sz="half" idx="10"/>
          </p:nvPr>
        </p:nvSpPr>
        <p:spPr/>
        <p:txBody>
          <a:bodyPr/>
          <a:lstStyle/>
          <a:p>
            <a:fld id="{6D24337C-91BA-452A-8F16-A57243B37A30}" type="datetime1">
              <a:rPr lang="nb-NO" smtClean="0"/>
              <a:t>20.06.2024</a:t>
            </a:fld>
            <a:endParaRPr lang="nb-NO"/>
          </a:p>
        </p:txBody>
      </p:sp>
      <p:pic>
        <p:nvPicPr>
          <p:cNvPr id="3" name="Picture 2" descr="Beste Preikestolen-bilder · 100 % gratis nedlasting · Pexels-arkivbilder">
            <a:extLst>
              <a:ext uri="{FF2B5EF4-FFF2-40B4-BE49-F238E27FC236}">
                <a16:creationId xmlns:a16="http://schemas.microsoft.com/office/drawing/2014/main" id="{29388C7C-FF01-72AA-A39F-273D280B7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964" y="1496861"/>
            <a:ext cx="5841774" cy="4217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7B42A6B6-7DD2-533B-6EAE-F1A45594A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705" y="660389"/>
            <a:ext cx="3925524" cy="589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76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bilde 4">
            <a:extLst>
              <a:ext uri="{FF2B5EF4-FFF2-40B4-BE49-F238E27FC236}">
                <a16:creationId xmlns:a16="http://schemas.microsoft.com/office/drawing/2014/main" id="{4D0585AE-186E-E262-8A55-600792586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0" y="83660"/>
            <a:ext cx="12998450" cy="6858000"/>
          </a:xfrm>
          <a:prstGeom prst="rect">
            <a:avLst/>
          </a:prstGeom>
        </p:spPr>
      </p:pic>
      <p:sp>
        <p:nvSpPr>
          <p:cNvPr id="3" name="TekstSylinder 2">
            <a:extLst>
              <a:ext uri="{FF2B5EF4-FFF2-40B4-BE49-F238E27FC236}">
                <a16:creationId xmlns:a16="http://schemas.microsoft.com/office/drawing/2014/main" id="{0B26E84B-7066-7370-BDF0-39081C02A3D8}"/>
              </a:ext>
            </a:extLst>
          </p:cNvPr>
          <p:cNvSpPr txBox="1"/>
          <p:nvPr/>
        </p:nvSpPr>
        <p:spPr>
          <a:xfrm>
            <a:off x="2480650" y="439395"/>
            <a:ext cx="7151030" cy="2142125"/>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3600" b="0" dirty="0">
                <a:solidFill>
                  <a:srgbClr val="0A3CA0"/>
                </a:solidFill>
                <a:latin typeface="Euclid Square Trial Bold"/>
              </a:rPr>
              <a:t>ESREL  SRA – E 2025</a:t>
            </a:r>
          </a:p>
          <a:p>
            <a:pPr marL="0" marR="0" lvl="0" indent="0" algn="ctr" defTabSz="914400" rtl="0" eaLnBrk="1" fontAlgn="auto" latinLnBrk="0" hangingPunct="1">
              <a:lnSpc>
                <a:spcPct val="90000"/>
              </a:lnSpc>
              <a:spcBef>
                <a:spcPct val="0"/>
              </a:spcBef>
              <a:spcAft>
                <a:spcPts val="0"/>
              </a:spcAft>
              <a:buClrTx/>
              <a:buSzTx/>
              <a:buFontTx/>
              <a:buNone/>
              <a:tabLst/>
              <a:defRPr/>
            </a:pPr>
            <a:r>
              <a:rPr lang="nb-NO" sz="3600" b="0" dirty="0" err="1">
                <a:solidFill>
                  <a:srgbClr val="0A3CA0"/>
                </a:solidFill>
                <a:latin typeface="Euclid Square Trial Bold"/>
              </a:rPr>
              <a:t>Welcome</a:t>
            </a:r>
            <a:r>
              <a:rPr lang="nb-NO" sz="3600" b="0" dirty="0">
                <a:solidFill>
                  <a:srgbClr val="0A3CA0"/>
                </a:solidFill>
                <a:latin typeface="Euclid Square Trial Bold"/>
              </a:rPr>
              <a:t> to Stavanger, Norway!</a:t>
            </a:r>
          </a:p>
          <a:p>
            <a:pPr marL="0" marR="0" lvl="0" indent="0" algn="ctr" defTabSz="914400" rtl="0" eaLnBrk="1" fontAlgn="auto" latinLnBrk="0" hangingPunct="1">
              <a:lnSpc>
                <a:spcPct val="90000"/>
              </a:lnSpc>
              <a:spcBef>
                <a:spcPct val="0"/>
              </a:spcBef>
              <a:spcAft>
                <a:spcPts val="0"/>
              </a:spcAft>
              <a:buClrTx/>
              <a:buSzTx/>
              <a:buFontTx/>
              <a:buNone/>
              <a:tabLst/>
              <a:defRPr/>
            </a:pPr>
            <a:r>
              <a:rPr lang="nb-NO" sz="2800" b="0" dirty="0">
                <a:solidFill>
                  <a:srgbClr val="0A3CA0"/>
                </a:solidFill>
                <a:latin typeface="Euclid Square Trial Bold"/>
              </a:rPr>
              <a:t>15</a:t>
            </a:r>
            <a:r>
              <a:rPr kumimoji="0" lang="nb-NO" sz="2800" b="0" i="0" u="none" strike="noStrike" kern="1200" cap="none" spc="0" normalizeH="0" baseline="0" noProof="0" dirty="0" err="1">
                <a:ln>
                  <a:noFill/>
                </a:ln>
                <a:solidFill>
                  <a:srgbClr val="0A3CA0"/>
                </a:solidFill>
                <a:effectLst/>
                <a:uLnTx/>
                <a:uFillTx/>
                <a:latin typeface="Euclid Square Trial Bold"/>
              </a:rPr>
              <a:t>th</a:t>
            </a:r>
            <a:r>
              <a:rPr kumimoji="0" lang="nb-NO" sz="2800" b="0" i="0" u="none" strike="noStrike" kern="1200" cap="none" spc="0" normalizeH="0" baseline="0" noProof="0" dirty="0">
                <a:ln>
                  <a:noFill/>
                </a:ln>
                <a:solidFill>
                  <a:srgbClr val="0A3CA0"/>
                </a:solidFill>
                <a:effectLst/>
                <a:uLnTx/>
                <a:uFillTx/>
                <a:latin typeface="Euclid Square Trial Bold"/>
              </a:rPr>
              <a:t> – 19th June 202</a:t>
            </a:r>
            <a:r>
              <a:rPr lang="nb-NO" sz="2800" b="0" dirty="0">
                <a:solidFill>
                  <a:srgbClr val="0A3CA0"/>
                </a:solidFill>
                <a:latin typeface="Euclid Square Trial Bold"/>
              </a:rPr>
              <a:t>5</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b-NO" sz="2800" i="0" u="none" strike="noStrike" kern="1200" cap="none" spc="0" normalizeH="0" baseline="0" noProof="0" dirty="0">
                <a:ln>
                  <a:noFill/>
                </a:ln>
                <a:solidFill>
                  <a:srgbClr val="0A3CA0"/>
                </a:solidFill>
                <a:effectLst/>
                <a:uLnTx/>
                <a:uFillTx/>
                <a:latin typeface="Euclid Square Trial Bold"/>
              </a:rPr>
              <a:t>esrel2025.com</a:t>
            </a:r>
            <a:endParaRPr kumimoji="0" lang="nb-NO" sz="2800" b="0" i="0" u="none" strike="noStrike" kern="1200" cap="none" spc="0" normalizeH="0" baseline="0" noProof="0" dirty="0">
              <a:ln>
                <a:noFill/>
              </a:ln>
              <a:solidFill>
                <a:srgbClr val="0A3CA0"/>
              </a:solidFill>
              <a:effectLst/>
              <a:uLnTx/>
              <a:uFillTx/>
              <a:latin typeface="Euclid Square Trial Bold"/>
            </a:endParaRPr>
          </a:p>
          <a:p>
            <a:endParaRPr lang="nb-NO" dirty="0">
              <a:solidFill>
                <a:srgbClr val="0A3CA0"/>
              </a:solidFill>
            </a:endParaRPr>
          </a:p>
        </p:txBody>
      </p:sp>
      <p:pic>
        <p:nvPicPr>
          <p:cNvPr id="4" name="Bilde 8">
            <a:extLst>
              <a:ext uri="{FF2B5EF4-FFF2-40B4-BE49-F238E27FC236}">
                <a16:creationId xmlns:a16="http://schemas.microsoft.com/office/drawing/2014/main" id="{D3A45F6C-82B5-863C-ECC0-4D2A4423E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82" y="3676982"/>
            <a:ext cx="1895707" cy="1895707"/>
          </a:xfrm>
          <a:prstGeom prst="rect">
            <a:avLst/>
          </a:prstGeom>
        </p:spPr>
      </p:pic>
    </p:spTree>
    <p:extLst>
      <p:ext uri="{BB962C8B-B14F-4D97-AF65-F5344CB8AC3E}">
        <p14:creationId xmlns:p14="http://schemas.microsoft.com/office/powerpoint/2010/main" val="153879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CA0C792-36E1-3B04-E955-7F5FDB1560E4}"/>
              </a:ext>
            </a:extLst>
          </p:cNvPr>
          <p:cNvSpPr/>
          <p:nvPr/>
        </p:nvSpPr>
        <p:spPr>
          <a:xfrm>
            <a:off x="2327562" y="1047260"/>
            <a:ext cx="3349589" cy="302233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3600" dirty="0"/>
              <a:t>35th ESREL conference</a:t>
            </a:r>
            <a:endParaRPr lang="nb-NO" sz="3600" dirty="0"/>
          </a:p>
        </p:txBody>
      </p:sp>
      <p:sp>
        <p:nvSpPr>
          <p:cNvPr id="4" name="Rektangel 3">
            <a:extLst>
              <a:ext uri="{FF2B5EF4-FFF2-40B4-BE49-F238E27FC236}">
                <a16:creationId xmlns:a16="http://schemas.microsoft.com/office/drawing/2014/main" id="{157F8FBA-36DB-7372-8253-34525DFFEA53}"/>
              </a:ext>
            </a:extLst>
          </p:cNvPr>
          <p:cNvSpPr/>
          <p:nvPr/>
        </p:nvSpPr>
        <p:spPr>
          <a:xfrm>
            <a:off x="6622782" y="1046563"/>
            <a:ext cx="3349590" cy="3022333"/>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3600" dirty="0">
                <a:solidFill>
                  <a:schemeClr val="bg1"/>
                </a:solidFill>
              </a:rPr>
              <a:t>33rd SRA-E conference </a:t>
            </a:r>
            <a:endParaRPr lang="nb-NO" sz="3600" dirty="0">
              <a:solidFill>
                <a:schemeClr val="bg1"/>
              </a:solidFill>
            </a:endParaRPr>
          </a:p>
        </p:txBody>
      </p:sp>
      <p:pic>
        <p:nvPicPr>
          <p:cNvPr id="5" name="Picture 2" descr="Summer Safety &amp; Reliability Seminars">
            <a:extLst>
              <a:ext uri="{FF2B5EF4-FFF2-40B4-BE49-F238E27FC236}">
                <a16:creationId xmlns:a16="http://schemas.microsoft.com/office/drawing/2014/main" id="{C7AF8726-93EA-AE9A-3640-50F186F6D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493" y="4069592"/>
            <a:ext cx="31337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16E769C6-3FD9-B5AE-6960-3BF549204C44}"/>
              </a:ext>
            </a:extLst>
          </p:cNvPr>
          <p:cNvPicPr>
            <a:picLocks noChangeAspect="1"/>
          </p:cNvPicPr>
          <p:nvPr/>
        </p:nvPicPr>
        <p:blipFill>
          <a:blip r:embed="rId3"/>
          <a:stretch>
            <a:fillRect/>
          </a:stretch>
        </p:blipFill>
        <p:spPr>
          <a:xfrm>
            <a:off x="7151548" y="4068896"/>
            <a:ext cx="2127448" cy="1615207"/>
          </a:xfrm>
          <a:prstGeom prst="rect">
            <a:avLst/>
          </a:prstGeom>
        </p:spPr>
      </p:pic>
    </p:spTree>
    <p:extLst>
      <p:ext uri="{BB962C8B-B14F-4D97-AF65-F5344CB8AC3E}">
        <p14:creationId xmlns:p14="http://schemas.microsoft.com/office/powerpoint/2010/main" val="141149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F675A-D10B-52E4-E958-3A87A0218059}"/>
              </a:ext>
            </a:extLst>
          </p:cNvPr>
          <p:cNvSpPr>
            <a:spLocks noGrp="1"/>
          </p:cNvSpPr>
          <p:nvPr>
            <p:ph type="title"/>
          </p:nvPr>
        </p:nvSpPr>
        <p:spPr/>
        <p:txBody>
          <a:bodyPr/>
          <a:lstStyle/>
          <a:p>
            <a:r>
              <a:rPr lang="sv-FI" dirty="0"/>
              <a:t>The scope of the conference</a:t>
            </a:r>
            <a:endParaRPr lang="nb-NO" dirty="0"/>
          </a:p>
        </p:txBody>
      </p:sp>
      <p:sp>
        <p:nvSpPr>
          <p:cNvPr id="3" name="Plassholder for innhold 2">
            <a:extLst>
              <a:ext uri="{FF2B5EF4-FFF2-40B4-BE49-F238E27FC236}">
                <a16:creationId xmlns:a16="http://schemas.microsoft.com/office/drawing/2014/main" id="{6F7BFC39-456C-6547-BA3F-5749EC7D19BB}"/>
              </a:ext>
            </a:extLst>
          </p:cNvPr>
          <p:cNvSpPr>
            <a:spLocks noGrp="1"/>
          </p:cNvSpPr>
          <p:nvPr>
            <p:ph idx="1"/>
          </p:nvPr>
        </p:nvSpPr>
        <p:spPr/>
        <p:txBody>
          <a:bodyPr/>
          <a:lstStyle/>
          <a:p>
            <a:pPr marL="0" indent="0">
              <a:buNone/>
            </a:pPr>
            <a:r>
              <a:rPr lang="nb-NO" sz="2800" b="0" i="0" u="none" strike="noStrike" baseline="0" dirty="0">
                <a:latin typeface="Euclid Square Trial Bold"/>
              </a:rPr>
              <a:t>Risk, </a:t>
            </a:r>
            <a:r>
              <a:rPr lang="nb-NO" sz="2800" b="0" i="0" u="none" strike="noStrike" baseline="0" dirty="0" err="1">
                <a:latin typeface="Euclid Square Trial Bold"/>
              </a:rPr>
              <a:t>safety</a:t>
            </a:r>
            <a:r>
              <a:rPr lang="nb-NO" sz="2800" b="0" i="0" u="none" strike="noStrike" baseline="0" dirty="0">
                <a:latin typeface="Euclid Square Trial Bold"/>
              </a:rPr>
              <a:t>, </a:t>
            </a:r>
            <a:r>
              <a:rPr lang="en-US" sz="2800" b="0" i="0" u="none" strike="noStrike" baseline="0" dirty="0">
                <a:latin typeface="Euclid Square Trial Bold"/>
              </a:rPr>
              <a:t>security, reliability, resilience, vulnerability and sustainability assessment, perception, communication, management and governance, both theory and application </a:t>
            </a:r>
            <a:endParaRPr kumimoji="0" lang="nb-NO" altLang="nb-NO" sz="2800" b="1" i="0" u="none" strike="noStrike" kern="1200" cap="none" spc="0" normalizeH="0" baseline="0" noProof="0" dirty="0">
              <a:ln>
                <a:noFill/>
              </a:ln>
              <a:solidFill>
                <a:srgbClr val="44546A"/>
              </a:solidFill>
              <a:effectLst/>
              <a:uLnTx/>
              <a:uFillTx/>
              <a:latin typeface="Euclid Square Trial Bold"/>
            </a:endParaRPr>
          </a:p>
          <a:p>
            <a:endParaRPr lang="nb-NO" dirty="0"/>
          </a:p>
        </p:txBody>
      </p:sp>
      <p:sp>
        <p:nvSpPr>
          <p:cNvPr id="4" name="Rektangel 3">
            <a:extLst>
              <a:ext uri="{FF2B5EF4-FFF2-40B4-BE49-F238E27FC236}">
                <a16:creationId xmlns:a16="http://schemas.microsoft.com/office/drawing/2014/main" id="{76034FA9-4139-881F-D185-49EAFC9A6A86}"/>
              </a:ext>
            </a:extLst>
          </p:cNvPr>
          <p:cNvSpPr/>
          <p:nvPr/>
        </p:nvSpPr>
        <p:spPr>
          <a:xfrm>
            <a:off x="715478" y="3292377"/>
            <a:ext cx="10761044" cy="1737995"/>
          </a:xfrm>
          <a:prstGeom prst="rect">
            <a:avLst/>
          </a:prstGeom>
          <a:solidFill>
            <a:schemeClr val="tx1">
              <a:lumMod val="50000"/>
              <a:lumOff val="5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b-NO" altLang="nb-NO" sz="2800" i="0" u="none" strike="noStrike" kern="1200" cap="none" spc="0" normalizeH="0" baseline="0" noProof="0" dirty="0" err="1">
                <a:ln>
                  <a:noFill/>
                </a:ln>
                <a:solidFill>
                  <a:schemeClr val="bg1"/>
                </a:solidFill>
                <a:effectLst/>
                <a:uLnTx/>
                <a:uFillTx/>
                <a:latin typeface="Euclid Square Trial Bold"/>
              </a:rPr>
              <a:t>Theme</a:t>
            </a:r>
            <a:r>
              <a:rPr kumimoji="0" lang="nb-NO" altLang="nb-NO" sz="2800" i="0" u="none" strike="noStrike" kern="1200" cap="none" spc="0" normalizeH="0" baseline="0" noProof="0" dirty="0">
                <a:ln>
                  <a:noFill/>
                </a:ln>
                <a:solidFill>
                  <a:schemeClr val="bg1"/>
                </a:solidFill>
                <a:effectLst/>
                <a:uLnTx/>
                <a:uFillTx/>
                <a:latin typeface="Euclid Square Trial Bold"/>
              </a:rPr>
              <a:t> </a:t>
            </a:r>
            <a:r>
              <a:rPr kumimoji="0" lang="nb-NO" altLang="nb-NO" sz="2800" i="0" u="none" strike="noStrike" kern="1200" cap="none" spc="0" normalizeH="0" baseline="0" noProof="0" dirty="0" err="1">
                <a:ln>
                  <a:noFill/>
                </a:ln>
                <a:solidFill>
                  <a:schemeClr val="bg1"/>
                </a:solidFill>
                <a:effectLst/>
                <a:uLnTx/>
                <a:uFillTx/>
                <a:latin typeface="Euclid Square Trial Bold"/>
              </a:rPr>
              <a:t>of</a:t>
            </a:r>
            <a:r>
              <a:rPr kumimoji="0" lang="nb-NO" altLang="nb-NO" sz="2800" i="0" u="none" strike="noStrike" kern="1200" cap="none" spc="0" normalizeH="0" baseline="0" noProof="0" dirty="0">
                <a:ln>
                  <a:noFill/>
                </a:ln>
                <a:solidFill>
                  <a:schemeClr val="bg1"/>
                </a:solidFill>
                <a:effectLst/>
                <a:uLnTx/>
                <a:uFillTx/>
                <a:latin typeface="Euclid Square Trial Bold"/>
              </a:rPr>
              <a:t> </a:t>
            </a:r>
            <a:r>
              <a:rPr kumimoji="0" lang="nb-NO" altLang="nb-NO" sz="2800" i="0" u="none" strike="noStrike" kern="1200" cap="none" spc="0" normalizeH="0" baseline="0" noProof="0" dirty="0" err="1">
                <a:ln>
                  <a:noFill/>
                </a:ln>
                <a:solidFill>
                  <a:schemeClr val="bg1"/>
                </a:solidFill>
                <a:effectLst/>
                <a:uLnTx/>
                <a:uFillTx/>
                <a:latin typeface="Euclid Square Trial Bold"/>
              </a:rPr>
              <a:t>the</a:t>
            </a:r>
            <a:r>
              <a:rPr kumimoji="0" lang="nb-NO" altLang="nb-NO" sz="2800" i="0" u="none" strike="noStrike" kern="1200" cap="none" spc="0" normalizeH="0" baseline="0" noProof="0" dirty="0">
                <a:ln>
                  <a:noFill/>
                </a:ln>
                <a:solidFill>
                  <a:schemeClr val="bg1"/>
                </a:solidFill>
                <a:effectLst/>
                <a:uLnTx/>
                <a:uFillTx/>
                <a:latin typeface="Euclid Square Trial Bold"/>
              </a:rPr>
              <a:t> </a:t>
            </a:r>
            <a:r>
              <a:rPr kumimoji="0" lang="nb-NO" altLang="nb-NO" sz="2800" i="0" u="none" strike="noStrike" kern="1200" cap="none" spc="0" normalizeH="0" baseline="0" noProof="0" dirty="0" err="1">
                <a:ln>
                  <a:noFill/>
                </a:ln>
                <a:solidFill>
                  <a:schemeClr val="bg1"/>
                </a:solidFill>
                <a:effectLst/>
                <a:uLnTx/>
                <a:uFillTx/>
                <a:latin typeface="Euclid Square Trial Bold"/>
              </a:rPr>
              <a:t>conference</a:t>
            </a:r>
            <a:r>
              <a:rPr kumimoji="0" lang="nb-NO" altLang="nb-NO" sz="2800" i="0" u="none" strike="noStrike" kern="1200" cap="none" spc="0" normalizeH="0" baseline="0" noProof="0" dirty="0">
                <a:ln>
                  <a:noFill/>
                </a:ln>
                <a:solidFill>
                  <a:schemeClr val="bg1"/>
                </a:solidFill>
                <a:effectLst/>
                <a:uLnTx/>
                <a:uFillTx/>
                <a:latin typeface="Euclid Square Trial Bold"/>
              </a:rPr>
              <a:t>: </a:t>
            </a:r>
            <a:r>
              <a:rPr kumimoji="0" lang="nb-NO" altLang="nb-NO" sz="2800" i="0" u="none" strike="noStrike" kern="1200" cap="none" spc="0" normalizeH="0" baseline="0" noProof="0" dirty="0" err="1">
                <a:ln>
                  <a:noFill/>
                </a:ln>
                <a:solidFill>
                  <a:schemeClr val="bg1"/>
                </a:solidFill>
                <a:effectLst/>
                <a:uLnTx/>
                <a:uFillTx/>
                <a:latin typeface="Euclid Square Trial Bold"/>
              </a:rPr>
              <a:t>Advancing</a:t>
            </a:r>
            <a:r>
              <a:rPr kumimoji="0" lang="nb-NO" altLang="nb-NO" sz="2800" i="0" u="none" strike="noStrike" kern="1200" cap="none" spc="0" normalizeH="0" baseline="0" noProof="0" dirty="0">
                <a:ln>
                  <a:noFill/>
                </a:ln>
                <a:solidFill>
                  <a:schemeClr val="bg1"/>
                </a:solidFill>
                <a:effectLst/>
                <a:uLnTx/>
                <a:uFillTx/>
                <a:latin typeface="Euclid Square Trial Bold"/>
              </a:rPr>
              <a:t> risk, </a:t>
            </a:r>
            <a:r>
              <a:rPr kumimoji="0" lang="nb-NO" altLang="nb-NO" sz="2800" i="0" u="none" strike="noStrike" kern="1200" cap="none" spc="0" normalizeH="0" baseline="0" noProof="0" dirty="0" err="1">
                <a:ln>
                  <a:noFill/>
                </a:ln>
                <a:solidFill>
                  <a:schemeClr val="bg1"/>
                </a:solidFill>
                <a:effectLst/>
                <a:uLnTx/>
                <a:uFillTx/>
                <a:latin typeface="Euclid Square Trial Bold"/>
              </a:rPr>
              <a:t>safety</a:t>
            </a:r>
            <a:r>
              <a:rPr kumimoji="0" lang="nb-NO" altLang="nb-NO" sz="2800" i="0" u="none" strike="noStrike" kern="1200" cap="none" spc="0" normalizeH="0" baseline="0" noProof="0" dirty="0">
                <a:ln>
                  <a:noFill/>
                </a:ln>
                <a:solidFill>
                  <a:schemeClr val="bg1"/>
                </a:solidFill>
                <a:effectLst/>
                <a:uLnTx/>
                <a:uFillTx/>
                <a:latin typeface="Euclid Square Trial Bold"/>
              </a:rPr>
              <a:t> and </a:t>
            </a:r>
            <a:r>
              <a:rPr kumimoji="0" lang="nb-NO" altLang="nb-NO" sz="2800" i="0" u="none" strike="noStrike" kern="1200" cap="none" spc="0" normalizeH="0" baseline="0" noProof="0" dirty="0" err="1">
                <a:ln>
                  <a:noFill/>
                </a:ln>
                <a:solidFill>
                  <a:schemeClr val="bg1"/>
                </a:solidFill>
                <a:effectLst/>
                <a:uLnTx/>
                <a:uFillTx/>
                <a:latin typeface="Euclid Square Trial Bold"/>
              </a:rPr>
              <a:t>reliability</a:t>
            </a:r>
            <a:r>
              <a:rPr kumimoji="0" lang="nb-NO" altLang="nb-NO" sz="2800" i="0" u="none" strike="noStrike" kern="1200" cap="none" spc="0" normalizeH="0" baseline="0" noProof="0" dirty="0">
                <a:ln>
                  <a:noFill/>
                </a:ln>
                <a:solidFill>
                  <a:schemeClr val="bg1"/>
                </a:solidFill>
                <a:effectLst/>
                <a:uLnTx/>
                <a:uFillTx/>
                <a:latin typeface="Euclid Square Trial Bold"/>
              </a:rPr>
              <a:t> </a:t>
            </a:r>
            <a:r>
              <a:rPr kumimoji="0" lang="nb-NO" altLang="nb-NO" sz="2800" i="0" u="none" strike="noStrike" kern="1200" cap="none" spc="0" normalizeH="0" baseline="0" noProof="0" dirty="0" err="1">
                <a:ln>
                  <a:noFill/>
                </a:ln>
                <a:solidFill>
                  <a:schemeClr val="bg1"/>
                </a:solidFill>
                <a:effectLst/>
                <a:uLnTx/>
                <a:uFillTx/>
                <a:latin typeface="Euclid Square Trial Bold"/>
              </a:rPr>
              <a:t>sciences</a:t>
            </a:r>
            <a:r>
              <a:rPr kumimoji="0" lang="nb-NO" altLang="nb-NO" sz="2800" i="0" u="none" strike="noStrike" kern="1200" cap="none" spc="0" normalizeH="0" baseline="0" noProof="0" dirty="0">
                <a:ln>
                  <a:noFill/>
                </a:ln>
                <a:solidFill>
                  <a:schemeClr val="bg1"/>
                </a:solidFill>
                <a:effectLst/>
                <a:uLnTx/>
                <a:uFillTx/>
                <a:latin typeface="Euclid Square Trial Bold"/>
              </a:rPr>
              <a:t>, </a:t>
            </a:r>
            <a:r>
              <a:rPr kumimoji="0" lang="nb-NO" altLang="nb-NO" sz="2800" i="0" u="none" strike="noStrike" kern="1200" cap="none" spc="0" normalizeH="0" baseline="0" noProof="0" dirty="0" err="1">
                <a:ln>
                  <a:noFill/>
                </a:ln>
                <a:solidFill>
                  <a:schemeClr val="bg1"/>
                </a:solidFill>
                <a:effectLst/>
                <a:uLnTx/>
                <a:uFillTx/>
                <a:latin typeface="Euclid Square Trial Bold"/>
              </a:rPr>
              <a:t>with</a:t>
            </a:r>
            <a:r>
              <a:rPr kumimoji="0" lang="nb-NO" altLang="nb-NO" sz="2800" i="0" u="none" strike="noStrike" kern="1200" cap="none" spc="0" normalizeH="0" baseline="0" noProof="0" dirty="0">
                <a:ln>
                  <a:noFill/>
                </a:ln>
                <a:solidFill>
                  <a:schemeClr val="bg1"/>
                </a:solidFill>
                <a:effectLst/>
                <a:uLnTx/>
                <a:uFillTx/>
                <a:latin typeface="Euclid Square Trial Bold"/>
              </a:rPr>
              <a:t> </a:t>
            </a:r>
            <a:r>
              <a:rPr kumimoji="0" lang="nb-NO" altLang="nb-NO" sz="2800" i="0" u="none" strike="noStrike" kern="1200" cap="none" spc="0" normalizeH="0" baseline="0" noProof="0" dirty="0" err="1">
                <a:ln>
                  <a:noFill/>
                </a:ln>
                <a:solidFill>
                  <a:schemeClr val="bg1"/>
                </a:solidFill>
                <a:effectLst/>
                <a:uLnTx/>
                <a:uFillTx/>
                <a:latin typeface="Euclid Square Trial Bold"/>
              </a:rPr>
              <a:t>applications</a:t>
            </a:r>
            <a:r>
              <a:rPr kumimoji="0" lang="nb-NO" altLang="nb-NO" sz="2800" i="0" u="none" strike="noStrike" kern="1200" cap="none" spc="0" normalizeH="0" baseline="0" noProof="0" dirty="0">
                <a:ln>
                  <a:noFill/>
                </a:ln>
                <a:solidFill>
                  <a:schemeClr val="bg1"/>
                </a:solidFill>
                <a:effectLst/>
                <a:uLnTx/>
                <a:uFillTx/>
                <a:latin typeface="Euclid Square Trial Bold"/>
              </a:rPr>
              <a:t> – from  </a:t>
            </a:r>
            <a:r>
              <a:rPr kumimoji="0" lang="nb-NO" altLang="nb-NO" sz="2800" i="0" u="none" strike="noStrike" kern="1200" cap="none" spc="0" normalizeH="0" baseline="0" noProof="0" dirty="0" err="1">
                <a:ln>
                  <a:noFill/>
                </a:ln>
                <a:solidFill>
                  <a:schemeClr val="bg1"/>
                </a:solidFill>
                <a:effectLst/>
                <a:uLnTx/>
                <a:uFillTx/>
                <a:latin typeface="Euclid Square Trial Bold"/>
              </a:rPr>
              <a:t>component</a:t>
            </a:r>
            <a:r>
              <a:rPr kumimoji="0" lang="nb-NO" altLang="nb-NO" sz="2800" i="0" u="none" strike="noStrike" kern="1200" cap="none" spc="0" normalizeH="0" baseline="0" noProof="0" dirty="0">
                <a:ln>
                  <a:noFill/>
                </a:ln>
                <a:solidFill>
                  <a:schemeClr val="bg1"/>
                </a:solidFill>
                <a:effectLst/>
                <a:uLnTx/>
                <a:uFillTx/>
                <a:latin typeface="Euclid Square Trial Bold"/>
              </a:rPr>
              <a:t>, to system, to </a:t>
            </a:r>
            <a:r>
              <a:rPr kumimoji="0" lang="nb-NO" altLang="nb-NO" sz="2800" i="0" u="none" strike="noStrike" kern="1200" cap="none" spc="0" normalizeH="0" baseline="0" noProof="0" dirty="0" err="1">
                <a:ln>
                  <a:noFill/>
                </a:ln>
                <a:solidFill>
                  <a:schemeClr val="bg1"/>
                </a:solidFill>
                <a:effectLst/>
                <a:uLnTx/>
                <a:uFillTx/>
                <a:latin typeface="Euclid Square Trial Bold"/>
              </a:rPr>
              <a:t>society</a:t>
            </a:r>
            <a:r>
              <a:rPr kumimoji="0" lang="nb-NO" altLang="nb-NO" sz="2800" i="0" u="none" strike="noStrike" kern="1200" cap="none" spc="0" normalizeH="0" baseline="0" noProof="0" dirty="0">
                <a:ln>
                  <a:noFill/>
                </a:ln>
                <a:solidFill>
                  <a:schemeClr val="bg1"/>
                </a:solidFill>
                <a:effectLst/>
                <a:uLnTx/>
                <a:uFillTx/>
                <a:latin typeface="Euclid Square Trial Bold"/>
              </a:rPr>
              <a:t> </a:t>
            </a:r>
          </a:p>
        </p:txBody>
      </p:sp>
    </p:spTree>
    <p:extLst>
      <p:ext uri="{BB962C8B-B14F-4D97-AF65-F5344CB8AC3E}">
        <p14:creationId xmlns:p14="http://schemas.microsoft.com/office/powerpoint/2010/main" val="223698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996F6D-0D4A-271A-CD35-8A949624B0AF}"/>
              </a:ext>
            </a:extLst>
          </p:cNvPr>
          <p:cNvSpPr>
            <a:spLocks noGrp="1"/>
          </p:cNvSpPr>
          <p:nvPr>
            <p:ph type="title"/>
          </p:nvPr>
        </p:nvSpPr>
        <p:spPr/>
        <p:txBody>
          <a:bodyPr/>
          <a:lstStyle/>
          <a:p>
            <a:r>
              <a:rPr lang="sv-FI" dirty="0"/>
              <a:t>Submissions </a:t>
            </a:r>
            <a:endParaRPr lang="nb-NO" dirty="0"/>
          </a:p>
        </p:txBody>
      </p:sp>
      <p:sp>
        <p:nvSpPr>
          <p:cNvPr id="3" name="Plassholder for innhold 2">
            <a:extLst>
              <a:ext uri="{FF2B5EF4-FFF2-40B4-BE49-F238E27FC236}">
                <a16:creationId xmlns:a16="http://schemas.microsoft.com/office/drawing/2014/main" id="{0EE14A9C-5659-57DE-DDF7-9A969CBC45D1}"/>
              </a:ext>
            </a:extLst>
          </p:cNvPr>
          <p:cNvSpPr>
            <a:spLocks noGrp="1"/>
          </p:cNvSpPr>
          <p:nvPr>
            <p:ph idx="1"/>
          </p:nvPr>
        </p:nvSpPr>
        <p:spPr/>
        <p:txBody>
          <a:bodyPr/>
          <a:lstStyle/>
          <a:p>
            <a:endParaRPr lang="nb-NO" dirty="0"/>
          </a:p>
        </p:txBody>
      </p:sp>
      <p:sp>
        <p:nvSpPr>
          <p:cNvPr id="4" name="Rektangel 3">
            <a:extLst>
              <a:ext uri="{FF2B5EF4-FFF2-40B4-BE49-F238E27FC236}">
                <a16:creationId xmlns:a16="http://schemas.microsoft.com/office/drawing/2014/main" id="{B1C20E6E-57FF-1349-A85D-233101E4492D}"/>
              </a:ext>
            </a:extLst>
          </p:cNvPr>
          <p:cNvSpPr/>
          <p:nvPr/>
        </p:nvSpPr>
        <p:spPr>
          <a:xfrm>
            <a:off x="1674796" y="2199211"/>
            <a:ext cx="3603860" cy="21175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FI" sz="4000" dirty="0"/>
              <a:t>Abstracts</a:t>
            </a:r>
            <a:endParaRPr lang="nb-NO" sz="4000" dirty="0"/>
          </a:p>
        </p:txBody>
      </p:sp>
      <p:sp>
        <p:nvSpPr>
          <p:cNvPr id="7" name="Rektangel 6">
            <a:extLst>
              <a:ext uri="{FF2B5EF4-FFF2-40B4-BE49-F238E27FC236}">
                <a16:creationId xmlns:a16="http://schemas.microsoft.com/office/drawing/2014/main" id="{F4B25B98-9F86-BA8D-30F0-DCED731873AE}"/>
              </a:ext>
            </a:extLst>
          </p:cNvPr>
          <p:cNvSpPr/>
          <p:nvPr/>
        </p:nvSpPr>
        <p:spPr>
          <a:xfrm>
            <a:off x="6628599" y="2199211"/>
            <a:ext cx="3888605" cy="21175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4000" dirty="0"/>
              <a:t>Papers</a:t>
            </a:r>
            <a:endParaRPr lang="nb-NO" sz="4000" dirty="0"/>
          </a:p>
        </p:txBody>
      </p:sp>
      <p:sp>
        <p:nvSpPr>
          <p:cNvPr id="5" name="TekstSylinder 4">
            <a:extLst>
              <a:ext uri="{FF2B5EF4-FFF2-40B4-BE49-F238E27FC236}">
                <a16:creationId xmlns:a16="http://schemas.microsoft.com/office/drawing/2014/main" id="{DEB2004D-021A-416D-1B73-2EC80F11D505}"/>
              </a:ext>
            </a:extLst>
          </p:cNvPr>
          <p:cNvSpPr txBox="1"/>
          <p:nvPr/>
        </p:nvSpPr>
        <p:spPr>
          <a:xfrm>
            <a:off x="6719299" y="4561727"/>
            <a:ext cx="4072748" cy="1384995"/>
          </a:xfrm>
          <a:prstGeom prst="rect">
            <a:avLst/>
          </a:prstGeom>
          <a:noFill/>
        </p:spPr>
        <p:txBody>
          <a:bodyPr wrap="square" lIns="0" tIns="0" rIns="0" bIns="0"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EasyChair with papers published in an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open access indexed Proceedings by Research Publishing Services.</a:t>
            </a:r>
            <a:endParaRPr lang="sv-FI" dirty="0">
              <a:latin typeface="Tahoma" charset="0"/>
              <a:ea typeface="Tahoma" charset="0"/>
              <a:cs typeface="Tahoma" charset="0"/>
            </a:endParaRPr>
          </a:p>
          <a:p>
            <a:endParaRPr lang="sv-FI" dirty="0">
              <a:latin typeface="Tahoma" charset="0"/>
              <a:ea typeface="Tahoma" charset="0"/>
              <a:cs typeface="Tahoma" charset="0"/>
            </a:endParaRPr>
          </a:p>
          <a:p>
            <a:r>
              <a:rPr lang="sv-FI" dirty="0">
                <a:latin typeface="Tahoma" charset="0"/>
                <a:ea typeface="Tahoma" charset="0"/>
                <a:cs typeface="Tahoma" charset="0"/>
              </a:rPr>
              <a:t> </a:t>
            </a:r>
            <a:endParaRPr lang="nb-NO" dirty="0" err="1">
              <a:latin typeface="Tahoma" charset="0"/>
              <a:ea typeface="Tahoma" charset="0"/>
              <a:cs typeface="Tahoma" charset="0"/>
            </a:endParaRPr>
          </a:p>
        </p:txBody>
      </p:sp>
    </p:spTree>
    <p:extLst>
      <p:ext uri="{BB962C8B-B14F-4D97-AF65-F5344CB8AC3E}">
        <p14:creationId xmlns:p14="http://schemas.microsoft.com/office/powerpoint/2010/main" val="176711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FE05D66-BF73-D206-191A-978CF9EA20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888" y="527964"/>
            <a:ext cx="3941528"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1F5EB11-011B-0DC5-B0A3-9B1D680E2F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1035" y="527964"/>
            <a:ext cx="3941528"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1089B5D2-D4DA-6CC5-5C59-24C49BA0337C}"/>
              </a:ext>
            </a:extLst>
          </p:cNvPr>
          <p:cNvSpPr txBox="1"/>
          <p:nvPr/>
        </p:nvSpPr>
        <p:spPr>
          <a:xfrm flipH="1">
            <a:off x="8575158" y="568842"/>
            <a:ext cx="2840404" cy="4185761"/>
          </a:xfrm>
          <a:prstGeom prst="rect">
            <a:avLst/>
          </a:prstGeom>
          <a:noFill/>
        </p:spPr>
        <p:txBody>
          <a:bodyPr wrap="square" lIns="0" tIns="0" rIns="0" bIns="0" rtlCol="0">
            <a:spAutoFit/>
          </a:bodyPr>
          <a:lstStyle/>
          <a:p>
            <a:pPr algn="l" fontAlgn="base"/>
            <a:r>
              <a:rPr lang="en-US" sz="1600" b="1" i="0" dirty="0">
                <a:solidFill>
                  <a:srgbClr val="BF4606"/>
                </a:solidFill>
                <a:effectLst/>
                <a:latin typeface="Open Sans" panose="020B0606030504020204" pitchFamily="34" charset="0"/>
              </a:rPr>
              <a:t>1 October 2024</a:t>
            </a:r>
            <a:endParaRPr lang="en-US" sz="1600" b="0" i="0" dirty="0">
              <a:solidFill>
                <a:srgbClr val="BF4606"/>
              </a:solidFill>
              <a:effectLst/>
              <a:latin typeface="Open Sans" panose="020B0606030504020204" pitchFamily="34" charset="0"/>
            </a:endParaRPr>
          </a:p>
          <a:p>
            <a:pPr algn="l" fontAlgn="base"/>
            <a:r>
              <a:rPr lang="en-US" sz="1600" b="0" i="0" dirty="0">
                <a:solidFill>
                  <a:srgbClr val="364151"/>
                </a:solidFill>
                <a:effectLst/>
                <a:latin typeface="Open Sans" panose="020B0606030504020204" pitchFamily="34" charset="0"/>
              </a:rPr>
              <a:t>Abstracts for Presentations &amp; Papers</a:t>
            </a:r>
          </a:p>
          <a:p>
            <a:pPr algn="l" fontAlgn="base"/>
            <a:endParaRPr lang="en-US" sz="1600" b="1" i="0" dirty="0">
              <a:solidFill>
                <a:srgbClr val="BF4606"/>
              </a:solidFill>
              <a:effectLst/>
              <a:latin typeface="Open Sans" panose="020B0606030504020204" pitchFamily="34" charset="0"/>
            </a:endParaRPr>
          </a:p>
          <a:p>
            <a:pPr algn="l" fontAlgn="base"/>
            <a:r>
              <a:rPr lang="en-US" sz="1600" b="1" i="0" dirty="0">
                <a:solidFill>
                  <a:srgbClr val="BF4606"/>
                </a:solidFill>
                <a:effectLst/>
                <a:latin typeface="Open Sans" panose="020B0606030504020204" pitchFamily="34" charset="0"/>
              </a:rPr>
              <a:t>1 October 2024</a:t>
            </a:r>
            <a:endParaRPr lang="en-US" sz="1600" b="0" i="0" dirty="0">
              <a:solidFill>
                <a:srgbClr val="BF4606"/>
              </a:solidFill>
              <a:effectLst/>
              <a:latin typeface="Open Sans" panose="020B0606030504020204" pitchFamily="34" charset="0"/>
            </a:endParaRPr>
          </a:p>
          <a:p>
            <a:pPr algn="l" fontAlgn="base"/>
            <a:r>
              <a:rPr lang="en-US" sz="1600" b="0" i="0" dirty="0">
                <a:solidFill>
                  <a:srgbClr val="364151"/>
                </a:solidFill>
                <a:effectLst/>
                <a:latin typeface="Open Sans" panose="020B0606030504020204" pitchFamily="34" charset="0"/>
              </a:rPr>
              <a:t>Suggestions, Abstracts for Special Sessions, Roundtables</a:t>
            </a:r>
          </a:p>
          <a:p>
            <a:pPr algn="l" fontAlgn="base"/>
            <a:endParaRPr lang="en-US" sz="1600" b="1" i="0" dirty="0">
              <a:solidFill>
                <a:srgbClr val="BF4606"/>
              </a:solidFill>
              <a:effectLst/>
              <a:latin typeface="Open Sans" panose="020B0606030504020204" pitchFamily="34" charset="0"/>
            </a:endParaRPr>
          </a:p>
          <a:p>
            <a:pPr algn="l" fontAlgn="base"/>
            <a:r>
              <a:rPr lang="en-US" sz="1600" b="1" i="0" dirty="0">
                <a:solidFill>
                  <a:srgbClr val="BF4606"/>
                </a:solidFill>
                <a:effectLst/>
                <a:latin typeface="Open Sans" panose="020B0606030504020204" pitchFamily="34" charset="0"/>
              </a:rPr>
              <a:t>1 November 2024</a:t>
            </a:r>
            <a:endParaRPr lang="en-US" sz="1600" b="0" i="0" dirty="0">
              <a:solidFill>
                <a:srgbClr val="BF4606"/>
              </a:solidFill>
              <a:effectLst/>
              <a:latin typeface="Open Sans" panose="020B0606030504020204" pitchFamily="34" charset="0"/>
            </a:endParaRPr>
          </a:p>
          <a:p>
            <a:pPr algn="l" fontAlgn="base"/>
            <a:r>
              <a:rPr lang="en-US" sz="1600" b="0" i="0" dirty="0">
                <a:solidFill>
                  <a:srgbClr val="364151"/>
                </a:solidFill>
                <a:effectLst/>
                <a:latin typeface="Open Sans" panose="020B0606030504020204" pitchFamily="34" charset="0"/>
              </a:rPr>
              <a:t>Notification of Abstracts, Special Sessions, Roundtables</a:t>
            </a:r>
          </a:p>
          <a:p>
            <a:pPr algn="l" fontAlgn="base"/>
            <a:endParaRPr lang="en-US" sz="1600" b="1" i="0" dirty="0">
              <a:solidFill>
                <a:srgbClr val="BF4606"/>
              </a:solidFill>
              <a:effectLst/>
              <a:latin typeface="Open Sans" panose="020B0606030504020204" pitchFamily="34" charset="0"/>
            </a:endParaRPr>
          </a:p>
          <a:p>
            <a:pPr algn="l" fontAlgn="base"/>
            <a:r>
              <a:rPr lang="en-US" sz="1600" b="1" i="0" dirty="0">
                <a:solidFill>
                  <a:srgbClr val="BF4606"/>
                </a:solidFill>
                <a:effectLst/>
                <a:latin typeface="Open Sans" panose="020B0606030504020204" pitchFamily="34" charset="0"/>
              </a:rPr>
              <a:t>15 January 2025</a:t>
            </a:r>
            <a:endParaRPr lang="en-US" sz="1600" b="0" i="0" dirty="0">
              <a:solidFill>
                <a:srgbClr val="BF4606"/>
              </a:solidFill>
              <a:effectLst/>
              <a:latin typeface="Open Sans" panose="020B0606030504020204" pitchFamily="34" charset="0"/>
            </a:endParaRPr>
          </a:p>
          <a:p>
            <a:pPr algn="l" fontAlgn="base"/>
            <a:r>
              <a:rPr lang="en-US" sz="1600" b="0" i="0" dirty="0">
                <a:solidFill>
                  <a:srgbClr val="364151"/>
                </a:solidFill>
                <a:effectLst/>
                <a:latin typeface="Open Sans" panose="020B0606030504020204" pitchFamily="34" charset="0"/>
              </a:rPr>
              <a:t>Full Paper Submission</a:t>
            </a:r>
          </a:p>
          <a:p>
            <a:pPr algn="l" fontAlgn="base"/>
            <a:endParaRPr lang="en-US" sz="1600" b="1" i="0" dirty="0">
              <a:solidFill>
                <a:srgbClr val="BF4606"/>
              </a:solidFill>
              <a:effectLst/>
              <a:latin typeface="Open Sans" panose="020B0606030504020204" pitchFamily="34" charset="0"/>
            </a:endParaRPr>
          </a:p>
          <a:p>
            <a:pPr algn="l" fontAlgn="base"/>
            <a:r>
              <a:rPr lang="en-US" sz="1600" b="1" i="0" dirty="0">
                <a:solidFill>
                  <a:srgbClr val="BF4606"/>
                </a:solidFill>
                <a:effectLst/>
                <a:latin typeface="Open Sans" panose="020B0606030504020204" pitchFamily="34" charset="0"/>
              </a:rPr>
              <a:t>15 March 2025</a:t>
            </a:r>
            <a:endParaRPr lang="en-US" sz="1600" b="0" i="0" dirty="0">
              <a:solidFill>
                <a:srgbClr val="BF4606"/>
              </a:solidFill>
              <a:effectLst/>
              <a:latin typeface="Open Sans" panose="020B0606030504020204" pitchFamily="34" charset="0"/>
            </a:endParaRPr>
          </a:p>
          <a:p>
            <a:pPr algn="l" fontAlgn="base"/>
            <a:r>
              <a:rPr lang="en-US" sz="1600" b="0" i="0" dirty="0">
                <a:solidFill>
                  <a:srgbClr val="364151"/>
                </a:solidFill>
                <a:effectLst/>
                <a:latin typeface="Open Sans" panose="020B0606030504020204" pitchFamily="34" charset="0"/>
              </a:rPr>
              <a:t>Final Revised Papers</a:t>
            </a:r>
          </a:p>
        </p:txBody>
      </p:sp>
      <p:sp>
        <p:nvSpPr>
          <p:cNvPr id="5" name="TekstSylinder 4">
            <a:extLst>
              <a:ext uri="{FF2B5EF4-FFF2-40B4-BE49-F238E27FC236}">
                <a16:creationId xmlns:a16="http://schemas.microsoft.com/office/drawing/2014/main" id="{C23ED24A-3F7C-ED67-1D08-285A08B4FA14}"/>
              </a:ext>
            </a:extLst>
          </p:cNvPr>
          <p:cNvSpPr txBox="1"/>
          <p:nvPr/>
        </p:nvSpPr>
        <p:spPr>
          <a:xfrm>
            <a:off x="8575158" y="4771869"/>
            <a:ext cx="3365974" cy="984885"/>
          </a:xfrm>
          <a:prstGeom prst="rect">
            <a:avLst/>
          </a:prstGeom>
          <a:noFill/>
        </p:spPr>
        <p:txBody>
          <a:bodyPr wrap="square">
            <a:spAutoFit/>
          </a:bodyPr>
          <a:lstStyle/>
          <a:p>
            <a:r>
              <a:rPr kumimoji="0" lang="nb-NO" sz="1800" b="0" i="0" u="none" strike="noStrike" kern="1200" cap="none" spc="0" normalizeH="0" baseline="0" noProof="0" dirty="0">
                <a:ln>
                  <a:noFill/>
                </a:ln>
                <a:effectLst/>
                <a:uLnTx/>
                <a:uFillTx/>
                <a:latin typeface="Calibri" panose="020F0502020204030204"/>
                <a:ea typeface="+mn-ea"/>
                <a:cs typeface="+mn-cs"/>
              </a:rPr>
              <a:t>               </a:t>
            </a:r>
            <a:r>
              <a:rPr kumimoji="0" lang="nb-NO" sz="4000" b="0" i="0" u="none" strike="noStrike" kern="1200" cap="none" spc="0" normalizeH="0" baseline="0" noProof="0" dirty="0">
                <a:ln>
                  <a:noFill/>
                </a:ln>
                <a:solidFill>
                  <a:srgbClr val="FF0000"/>
                </a:solidFill>
                <a:effectLst/>
                <a:uLnTx/>
                <a:uFillTx/>
                <a:latin typeface="Calibri" panose="020F0502020204030204"/>
                <a:ea typeface="+mn-ea"/>
                <a:cs typeface="+mn-cs"/>
              </a:rPr>
              <a:t>esrel2025.com</a:t>
            </a:r>
            <a:endParaRPr lang="nb-NO" sz="4000" dirty="0">
              <a:solidFill>
                <a:srgbClr val="FF0000"/>
              </a:solidFill>
            </a:endParaRPr>
          </a:p>
        </p:txBody>
      </p:sp>
    </p:spTree>
    <p:extLst>
      <p:ext uri="{BB962C8B-B14F-4D97-AF65-F5344CB8AC3E}">
        <p14:creationId xmlns:p14="http://schemas.microsoft.com/office/powerpoint/2010/main" val="56007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3C9C48-203A-BA4B-1B51-306081B705EE}"/>
              </a:ext>
            </a:extLst>
          </p:cNvPr>
          <p:cNvSpPr>
            <a:spLocks noGrp="1"/>
          </p:cNvSpPr>
          <p:nvPr>
            <p:ph type="title"/>
          </p:nvPr>
        </p:nvSpPr>
        <p:spPr/>
        <p:txBody>
          <a:bodyPr>
            <a:normAutofit/>
          </a:bodyPr>
          <a:lstStyle/>
          <a:p>
            <a:r>
              <a:rPr lang="sv-FI" dirty="0"/>
              <a:t>Special issues (to be confirmed)</a:t>
            </a:r>
            <a:endParaRPr lang="nb-NO" dirty="0"/>
          </a:p>
        </p:txBody>
      </p:sp>
      <p:sp>
        <p:nvSpPr>
          <p:cNvPr id="3" name="Plassholder for innhold 2">
            <a:extLst>
              <a:ext uri="{FF2B5EF4-FFF2-40B4-BE49-F238E27FC236}">
                <a16:creationId xmlns:a16="http://schemas.microsoft.com/office/drawing/2014/main" id="{851CD25D-16A3-96B1-799A-FF606A4BDB6D}"/>
              </a:ext>
            </a:extLst>
          </p:cNvPr>
          <p:cNvSpPr>
            <a:spLocks noGrp="1"/>
          </p:cNvSpPr>
          <p:nvPr>
            <p:ph idx="1"/>
          </p:nvPr>
        </p:nvSpPr>
        <p:spPr/>
        <p:txBody>
          <a:bodyPr/>
          <a:lstStyle/>
          <a:p>
            <a:endParaRPr lang="nb-NO" dirty="0"/>
          </a:p>
          <a:p>
            <a:endParaRPr lang="nb-NO" dirty="0"/>
          </a:p>
        </p:txBody>
      </p:sp>
      <p:pic>
        <p:nvPicPr>
          <p:cNvPr id="7174" name="Picture 6" descr="Go to journal home page - Reliability Engineering &amp; System Safety">
            <a:extLst>
              <a:ext uri="{FF2B5EF4-FFF2-40B4-BE49-F238E27FC236}">
                <a16:creationId xmlns:a16="http://schemas.microsoft.com/office/drawing/2014/main" id="{7EE3A497-6650-EDF4-8001-DB13A38AA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519" y="2097436"/>
            <a:ext cx="1793984" cy="239197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o to journal home page - Safety Science">
            <a:extLst>
              <a:ext uri="{FF2B5EF4-FFF2-40B4-BE49-F238E27FC236}">
                <a16:creationId xmlns:a16="http://schemas.microsoft.com/office/drawing/2014/main" id="{DC1DC0E1-4EA3-D0C0-A310-EB7BD470C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243" y="2097436"/>
            <a:ext cx="1864273" cy="248569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F8496DDC-32AA-79EB-42A7-2FD559AED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256" y="2097436"/>
            <a:ext cx="1757248" cy="2485696"/>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Journal of Risk Research | Taylor &amp; Francis Online">
            <a:extLst>
              <a:ext uri="{FF2B5EF4-FFF2-40B4-BE49-F238E27FC236}">
                <a16:creationId xmlns:a16="http://schemas.microsoft.com/office/drawing/2014/main" id="{362B9D35-D5A5-E820-FF9F-B56E5BCBD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2244" y="2172565"/>
            <a:ext cx="1690996" cy="241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2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5758F8BC-E4DE-202A-B849-71AFD5BE1F97}"/>
              </a:ext>
            </a:extLst>
          </p:cNvPr>
          <p:cNvSpPr txBox="1"/>
          <p:nvPr/>
        </p:nvSpPr>
        <p:spPr>
          <a:xfrm>
            <a:off x="811658" y="1037690"/>
            <a:ext cx="5889660" cy="4431983"/>
          </a:xfrm>
          <a:prstGeom prst="rect">
            <a:avLst/>
          </a:prstGeom>
          <a:noFill/>
        </p:spPr>
        <p:txBody>
          <a:bodyPr wrap="square">
            <a:spAutoFit/>
          </a:bodyPr>
          <a:lstStyle/>
          <a:p>
            <a:pPr eaLnBrk="1" hangingPunct="1"/>
            <a:r>
              <a:rPr lang="nb-NO" altLang="nb-NO" sz="1800" b="1" dirty="0">
                <a:solidFill>
                  <a:srgbClr val="404040"/>
                </a:solidFill>
                <a:latin typeface="Ubuntu" panose="020B0504030602030204" pitchFamily="34" charset="0"/>
              </a:rPr>
              <a:t>General Chairs:</a:t>
            </a:r>
            <a:r>
              <a:rPr lang="nb-NO" altLang="nb-NO" sz="1800" dirty="0">
                <a:solidFill>
                  <a:srgbClr val="404040"/>
                </a:solidFill>
                <a:latin typeface="Ubuntu" panose="020B0504030602030204" pitchFamily="34" charset="0"/>
              </a:rPr>
              <a:t> </a:t>
            </a:r>
          </a:p>
          <a:p>
            <a:pPr eaLnBrk="1" hangingPunct="1"/>
            <a:r>
              <a:rPr lang="nb-NO" altLang="nb-NO" sz="1800" dirty="0">
                <a:solidFill>
                  <a:srgbClr val="404040"/>
                </a:solidFill>
                <a:latin typeface="Ubuntu" panose="020B0504030602030204" pitchFamily="34" charset="0"/>
              </a:rPr>
              <a:t>Prof. Terje Aven, </a:t>
            </a:r>
            <a:r>
              <a:rPr lang="nb-NO" altLang="nb-NO" sz="1800" dirty="0" err="1">
                <a:solidFill>
                  <a:srgbClr val="404040"/>
                </a:solidFill>
                <a:latin typeface="Ubuntu" panose="020B0504030602030204" pitchFamily="34" charset="0"/>
              </a:rPr>
              <a:t>University</a:t>
            </a:r>
            <a:r>
              <a:rPr lang="nb-NO" altLang="nb-NO" sz="1800" dirty="0">
                <a:solidFill>
                  <a:srgbClr val="404040"/>
                </a:solidFill>
                <a:latin typeface="Ubuntu" panose="020B0504030602030204" pitchFamily="34" charset="0"/>
              </a:rPr>
              <a:t> </a:t>
            </a:r>
            <a:r>
              <a:rPr lang="nb-NO" altLang="nb-NO" sz="1800" dirty="0" err="1">
                <a:solidFill>
                  <a:srgbClr val="404040"/>
                </a:solidFill>
                <a:latin typeface="Ubuntu" panose="020B0504030602030204" pitchFamily="34" charset="0"/>
              </a:rPr>
              <a:t>of</a:t>
            </a:r>
            <a:r>
              <a:rPr lang="nb-NO" altLang="nb-NO" sz="1800" dirty="0">
                <a:solidFill>
                  <a:srgbClr val="404040"/>
                </a:solidFill>
                <a:latin typeface="Ubuntu" panose="020B0504030602030204" pitchFamily="34" charset="0"/>
              </a:rPr>
              <a:t> Stavanger (</a:t>
            </a:r>
            <a:r>
              <a:rPr lang="nb-NO" altLang="nb-NO" sz="1800" dirty="0" err="1">
                <a:solidFill>
                  <a:srgbClr val="404040"/>
                </a:solidFill>
                <a:latin typeface="Ubuntu" panose="020B0504030602030204" pitchFamily="34" charset="0"/>
              </a:rPr>
              <a:t>UiS</a:t>
            </a:r>
            <a:r>
              <a:rPr lang="nb-NO" altLang="nb-NO" sz="1800" dirty="0">
                <a:solidFill>
                  <a:srgbClr val="404040"/>
                </a:solidFill>
                <a:latin typeface="Ubuntu" panose="020B0504030602030204" pitchFamily="34" charset="0"/>
              </a:rPr>
              <a:t>), Norway</a:t>
            </a:r>
          </a:p>
          <a:p>
            <a:pPr eaLnBrk="1" hangingPunct="1"/>
            <a:r>
              <a:rPr lang="nb-NO" altLang="nb-NO" sz="1800" dirty="0" err="1">
                <a:solidFill>
                  <a:srgbClr val="404040"/>
                </a:solidFill>
                <a:latin typeface="Ubuntu" panose="020B0504030602030204" pitchFamily="34" charset="0"/>
              </a:rPr>
              <a:t>Associate</a:t>
            </a:r>
            <a:r>
              <a:rPr lang="nb-NO" altLang="nb-NO" sz="1800" dirty="0">
                <a:solidFill>
                  <a:srgbClr val="404040"/>
                </a:solidFill>
                <a:latin typeface="Ubuntu" panose="020B0504030602030204" pitchFamily="34" charset="0"/>
              </a:rPr>
              <a:t> Prof. </a:t>
            </a:r>
            <a:r>
              <a:rPr lang="nb-NO" altLang="nb-NO" sz="1800" dirty="0" err="1">
                <a:solidFill>
                  <a:srgbClr val="404040"/>
                </a:solidFill>
                <a:latin typeface="Ubuntu" panose="020B0504030602030204" pitchFamily="34" charset="0"/>
              </a:rPr>
              <a:t>Marja</a:t>
            </a:r>
            <a:r>
              <a:rPr lang="nb-NO" altLang="nb-NO" sz="1800" dirty="0">
                <a:solidFill>
                  <a:srgbClr val="404040"/>
                </a:solidFill>
                <a:latin typeface="Ubuntu" panose="020B0504030602030204" pitchFamily="34" charset="0"/>
              </a:rPr>
              <a:t> </a:t>
            </a:r>
            <a:r>
              <a:rPr lang="nb-NO" altLang="nb-NO" sz="1800" dirty="0" err="1">
                <a:solidFill>
                  <a:srgbClr val="404040"/>
                </a:solidFill>
                <a:latin typeface="Ubuntu" panose="020B0504030602030204" pitchFamily="34" charset="0"/>
              </a:rPr>
              <a:t>Ylönen</a:t>
            </a:r>
            <a:r>
              <a:rPr lang="nb-NO" altLang="nb-NO" sz="1800" dirty="0">
                <a:solidFill>
                  <a:srgbClr val="404040"/>
                </a:solidFill>
                <a:latin typeface="Ubuntu" panose="020B0504030602030204" pitchFamily="34" charset="0"/>
              </a:rPr>
              <a:t>, </a:t>
            </a:r>
            <a:r>
              <a:rPr lang="nb-NO" altLang="nb-NO" sz="1800" dirty="0" err="1">
                <a:solidFill>
                  <a:srgbClr val="404040"/>
                </a:solidFill>
                <a:latin typeface="Ubuntu" panose="020B0504030602030204" pitchFamily="34" charset="0"/>
              </a:rPr>
              <a:t>UiS</a:t>
            </a:r>
            <a:r>
              <a:rPr lang="nb-NO" altLang="nb-NO" sz="1800" dirty="0">
                <a:solidFill>
                  <a:srgbClr val="404040"/>
                </a:solidFill>
                <a:latin typeface="Ubuntu" panose="020B0504030602030204" pitchFamily="34" charset="0"/>
              </a:rPr>
              <a:t> </a:t>
            </a:r>
          </a:p>
          <a:p>
            <a:pPr eaLnBrk="1" hangingPunct="1"/>
            <a:endParaRPr lang="nb-NO" altLang="nb-NO" sz="1800" b="1" dirty="0">
              <a:solidFill>
                <a:srgbClr val="404040"/>
              </a:solidFill>
              <a:latin typeface="Ubuntu" panose="020B0504030602030204" pitchFamily="34" charset="0"/>
            </a:endParaRPr>
          </a:p>
          <a:p>
            <a:pPr eaLnBrk="1" hangingPunct="1"/>
            <a:r>
              <a:rPr lang="nb-NO" altLang="nb-NO" sz="1800" b="1" dirty="0">
                <a:solidFill>
                  <a:srgbClr val="404040"/>
                </a:solidFill>
                <a:latin typeface="Ubuntu" panose="020B0504030602030204" pitchFamily="34" charset="0"/>
              </a:rPr>
              <a:t>General Co-Chairs:</a:t>
            </a:r>
            <a:r>
              <a:rPr lang="nb-NO" altLang="nb-NO" sz="1800" dirty="0">
                <a:solidFill>
                  <a:srgbClr val="404040"/>
                </a:solidFill>
                <a:latin typeface="Ubuntu" panose="020B0504030602030204" pitchFamily="34" charset="0"/>
              </a:rPr>
              <a:t> </a:t>
            </a:r>
          </a:p>
          <a:p>
            <a:pPr marL="285750" lvl="0" indent="-285750">
              <a:buFont typeface="Arial" panose="020B0604020202020204" pitchFamily="34" charset="0"/>
              <a:buChar char="•"/>
            </a:pPr>
            <a:r>
              <a:rPr lang="en-US" sz="2000" dirty="0">
                <a:solidFill>
                  <a:srgbClr val="000000"/>
                </a:solidFill>
                <a:effectLst/>
                <a:ea typeface="Calibri" panose="020F0502020204030204" pitchFamily="34" charset="0"/>
              </a:rPr>
              <a:t>Prof. Michael Beer, Leibniz Universität Hannover, Germany, University of Liverpool, UK/Tongji University, China</a:t>
            </a:r>
          </a:p>
          <a:p>
            <a:pPr marL="285750" indent="-285750">
              <a:buFont typeface="Arial" panose="020B0604020202020204" pitchFamily="34" charset="0"/>
              <a:buChar char="•"/>
            </a:pPr>
            <a:r>
              <a:rPr lang="nb-NO" altLang="nb-NO" sz="2000" dirty="0">
                <a:solidFill>
                  <a:srgbClr val="404040"/>
                </a:solidFill>
              </a:rPr>
              <a:t>Prof. Myriam Merad, CNRS, France</a:t>
            </a:r>
            <a:endParaRPr lang="en-US" altLang="nb-NO" sz="2000" dirty="0">
              <a:hlinkClick r:id="rId2"/>
            </a:endParaRPr>
          </a:p>
          <a:p>
            <a:pPr marL="285750" lvl="0" indent="-285750">
              <a:buFont typeface="Arial" panose="020B0604020202020204" pitchFamily="34" charset="0"/>
              <a:buChar char="•"/>
            </a:pPr>
            <a:r>
              <a:rPr lang="it-IT" sz="2000" dirty="0">
                <a:solidFill>
                  <a:srgbClr val="000000"/>
                </a:solidFill>
                <a:effectLst/>
                <a:ea typeface="Calibri" panose="020F0502020204030204" pitchFamily="34" charset="0"/>
              </a:rPr>
              <a:t>Prof. Enrico Zio, Mines Paris-PSL University, France and Politecnico di Milano, Italy</a:t>
            </a:r>
          </a:p>
          <a:p>
            <a:pPr eaLnBrk="1" hangingPunct="1"/>
            <a:endParaRPr lang="nb-NO" altLang="nb-NO" sz="1800" b="1" dirty="0">
              <a:solidFill>
                <a:srgbClr val="404040"/>
              </a:solidFill>
              <a:latin typeface="Ubuntu" panose="020B0504030602030204" pitchFamily="34" charset="0"/>
            </a:endParaRPr>
          </a:p>
          <a:p>
            <a:pPr eaLnBrk="1" hangingPunct="1"/>
            <a:r>
              <a:rPr lang="nb-NO" altLang="nb-NO" sz="1800" b="1" dirty="0">
                <a:solidFill>
                  <a:srgbClr val="404040"/>
                </a:solidFill>
                <a:latin typeface="Ubuntu" panose="020B0504030602030204" pitchFamily="34" charset="0"/>
              </a:rPr>
              <a:t>Technical Program Committee Chairs:</a:t>
            </a:r>
            <a:r>
              <a:rPr lang="nb-NO" altLang="nb-NO" sz="1800" dirty="0">
                <a:solidFill>
                  <a:srgbClr val="404040"/>
                </a:solidFill>
                <a:latin typeface="Ubuntu" panose="020B0504030602030204" pitchFamily="34" charset="0"/>
              </a:rPr>
              <a:t> Professors Eirik B. Abrahamsen</a:t>
            </a:r>
            <a:r>
              <a:rPr lang="nb-NO" altLang="nb-NO" dirty="0">
                <a:solidFill>
                  <a:srgbClr val="404040"/>
                </a:solidFill>
                <a:latin typeface="Ubuntu" panose="020B0504030602030204" pitchFamily="34" charset="0"/>
              </a:rPr>
              <a:t>, </a:t>
            </a:r>
            <a:r>
              <a:rPr lang="nb-NO" altLang="nb-NO" sz="1800" dirty="0">
                <a:solidFill>
                  <a:srgbClr val="404040"/>
                </a:solidFill>
                <a:latin typeface="Ubuntu" panose="020B0504030602030204" pitchFamily="34" charset="0"/>
              </a:rPr>
              <a:t>Roger Flage and Frederic Bouder, UiS</a:t>
            </a:r>
          </a:p>
        </p:txBody>
      </p:sp>
      <p:sp>
        <p:nvSpPr>
          <p:cNvPr id="4" name="Tittel 1">
            <a:extLst>
              <a:ext uri="{FF2B5EF4-FFF2-40B4-BE49-F238E27FC236}">
                <a16:creationId xmlns:a16="http://schemas.microsoft.com/office/drawing/2014/main" id="{F934CE8C-058C-1146-A31B-260A43A837BC}"/>
              </a:ext>
            </a:extLst>
          </p:cNvPr>
          <p:cNvSpPr txBox="1">
            <a:spLocks/>
          </p:cNvSpPr>
          <p:nvPr/>
        </p:nvSpPr>
        <p:spPr>
          <a:xfrm>
            <a:off x="603607" y="416560"/>
            <a:ext cx="10359902" cy="1799027"/>
          </a:xfrm>
          <a:prstGeom prst="rect">
            <a:avLst/>
          </a:prstGeom>
        </p:spPr>
        <p:txBody>
          <a:bodyPr>
            <a:normAutofit/>
          </a:bodyPr>
          <a:lstStyle>
            <a:lvl1pPr algn="l" defTabSz="914400" rtl="0" eaLnBrk="1" latinLnBrk="0" hangingPunct="1">
              <a:lnSpc>
                <a:spcPct val="90000"/>
              </a:lnSpc>
              <a:spcBef>
                <a:spcPct val="0"/>
              </a:spcBef>
              <a:buNone/>
              <a:defRPr sz="4000" b="1" i="0" kern="1200">
                <a:solidFill>
                  <a:schemeClr val="tx2"/>
                </a:solidFill>
                <a:latin typeface="Montserrat" charset="0"/>
                <a:ea typeface="Montserrat" charset="0"/>
                <a:cs typeface="Montserrat" charset="0"/>
              </a:defRPr>
            </a:lvl1pPr>
          </a:lstStyle>
          <a:p>
            <a:r>
              <a:rPr lang="nb-NO" sz="3600" b="0" dirty="0" err="1">
                <a:solidFill>
                  <a:schemeClr val="tx1"/>
                </a:solidFill>
                <a:latin typeface="Euclid Square Trial Bold"/>
              </a:rPr>
              <a:t>Organizing</a:t>
            </a:r>
            <a:r>
              <a:rPr lang="nb-NO" sz="3600" b="0" dirty="0">
                <a:solidFill>
                  <a:schemeClr val="tx1"/>
                </a:solidFill>
                <a:latin typeface="Euclid Square Trial Bold"/>
              </a:rPr>
              <a:t> </a:t>
            </a:r>
            <a:r>
              <a:rPr lang="nb-NO" sz="3600" b="0" dirty="0" err="1">
                <a:solidFill>
                  <a:schemeClr val="tx1"/>
                </a:solidFill>
                <a:latin typeface="Euclid Square Trial Bold"/>
              </a:rPr>
              <a:t>committees</a:t>
            </a:r>
            <a:r>
              <a:rPr lang="nb-NO" sz="3600" b="0" dirty="0">
                <a:solidFill>
                  <a:schemeClr val="tx1"/>
                </a:solidFill>
                <a:latin typeface="Euclid Square Trial Bold"/>
              </a:rPr>
              <a:t> </a:t>
            </a:r>
          </a:p>
        </p:txBody>
      </p:sp>
      <p:sp>
        <p:nvSpPr>
          <p:cNvPr id="2" name="Rektangel 1">
            <a:extLst>
              <a:ext uri="{FF2B5EF4-FFF2-40B4-BE49-F238E27FC236}">
                <a16:creationId xmlns:a16="http://schemas.microsoft.com/office/drawing/2014/main" id="{C75044EF-4457-503F-C1D5-67678A105299}"/>
              </a:ext>
            </a:extLst>
          </p:cNvPr>
          <p:cNvSpPr/>
          <p:nvPr/>
        </p:nvSpPr>
        <p:spPr>
          <a:xfrm>
            <a:off x="7650024" y="935493"/>
            <a:ext cx="4165601" cy="1799027"/>
          </a:xfrm>
          <a:prstGeom prst="rect">
            <a:avLst/>
          </a:prstGeom>
          <a:solidFill>
            <a:srgbClr val="0A3CA0"/>
          </a:solidFill>
          <a:ln>
            <a:solidFill>
              <a:srgbClr val="0A3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altLang="nb-NO" dirty="0"/>
              <a:t>             </a:t>
            </a:r>
          </a:p>
          <a:p>
            <a:r>
              <a:rPr lang="nb-NO" altLang="nb-NO" dirty="0"/>
              <a:t>              Scientific </a:t>
            </a:r>
            <a:r>
              <a:rPr lang="nb-NO" altLang="nb-NO" dirty="0" err="1"/>
              <a:t>Programme</a:t>
            </a:r>
            <a:r>
              <a:rPr lang="nb-NO" altLang="nb-NO" dirty="0"/>
              <a:t> Committee</a:t>
            </a:r>
          </a:p>
          <a:p>
            <a:endParaRPr lang="nb-NO" altLang="nb-NO" dirty="0"/>
          </a:p>
          <a:p>
            <a:endParaRPr lang="nb-NO" altLang="nb-NO" dirty="0"/>
          </a:p>
        </p:txBody>
      </p:sp>
      <p:sp>
        <p:nvSpPr>
          <p:cNvPr id="6" name="Rektangel 5">
            <a:extLst>
              <a:ext uri="{FF2B5EF4-FFF2-40B4-BE49-F238E27FC236}">
                <a16:creationId xmlns:a16="http://schemas.microsoft.com/office/drawing/2014/main" id="{D2059FC7-B8CD-1126-6B94-6698588EBF81}"/>
              </a:ext>
            </a:extLst>
          </p:cNvPr>
          <p:cNvSpPr/>
          <p:nvPr/>
        </p:nvSpPr>
        <p:spPr>
          <a:xfrm>
            <a:off x="603607" y="5469673"/>
            <a:ext cx="10877195" cy="1133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err="1"/>
              <a:t>University</a:t>
            </a:r>
            <a:r>
              <a:rPr lang="nb-NO" sz="2400" dirty="0"/>
              <a:t> of Stavanger</a:t>
            </a:r>
            <a:r>
              <a:rPr lang="nb-NO" sz="2400" dirty="0">
                <a:solidFill>
                  <a:schemeClr val="bg1"/>
                </a:solidFill>
              </a:rPr>
              <a:t>:  A </a:t>
            </a:r>
            <a:r>
              <a:rPr lang="en-US" sz="2400" dirty="0">
                <a:solidFill>
                  <a:schemeClr val="bg1"/>
                </a:solidFill>
                <a:effectLst/>
                <a:latin typeface="Times New Roman" panose="02020603050405020304" pitchFamily="18" charset="0"/>
                <a:ea typeface="Calibri" panose="020F0502020204030204" pitchFamily="34" charset="0"/>
              </a:rPr>
              <a:t>center on education and research on risk, safety and reliability  with a staff of about 25 professors, 20 Post Docs/PhDs and 100 master students a year </a:t>
            </a:r>
            <a:endParaRPr lang="nb-NO" sz="2400" dirty="0">
              <a:solidFill>
                <a:schemeClr val="bg1"/>
              </a:solidFill>
            </a:endParaRPr>
          </a:p>
        </p:txBody>
      </p:sp>
      <p:sp>
        <p:nvSpPr>
          <p:cNvPr id="7" name="Rektangel 6">
            <a:extLst>
              <a:ext uri="{FF2B5EF4-FFF2-40B4-BE49-F238E27FC236}">
                <a16:creationId xmlns:a16="http://schemas.microsoft.com/office/drawing/2014/main" id="{3F5292E1-C9F5-374B-AF58-6BFED848D366}"/>
              </a:ext>
            </a:extLst>
          </p:cNvPr>
          <p:cNvSpPr/>
          <p:nvPr/>
        </p:nvSpPr>
        <p:spPr>
          <a:xfrm>
            <a:off x="7650024" y="3253453"/>
            <a:ext cx="4165601" cy="1799027"/>
          </a:xfrm>
          <a:prstGeom prst="rect">
            <a:avLst/>
          </a:prstGeom>
          <a:solidFill>
            <a:srgbClr val="0A3CA0"/>
          </a:solidFill>
          <a:ln>
            <a:solidFill>
              <a:srgbClr val="0A3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altLang="nb-NO" dirty="0"/>
              <a:t>             </a:t>
            </a:r>
          </a:p>
          <a:p>
            <a:r>
              <a:rPr lang="nb-NO" altLang="nb-NO" dirty="0"/>
              <a:t>              </a:t>
            </a:r>
            <a:r>
              <a:rPr lang="nb-NO" altLang="nb-NO" dirty="0" err="1"/>
              <a:t>Local</a:t>
            </a:r>
            <a:r>
              <a:rPr lang="nb-NO" altLang="nb-NO" dirty="0"/>
              <a:t> </a:t>
            </a:r>
            <a:r>
              <a:rPr lang="nb-NO" altLang="nb-NO" dirty="0" err="1"/>
              <a:t>Programme</a:t>
            </a:r>
            <a:r>
              <a:rPr lang="nb-NO" altLang="nb-NO" dirty="0"/>
              <a:t> Committee</a:t>
            </a:r>
          </a:p>
          <a:p>
            <a:endParaRPr lang="nb-NO" altLang="nb-NO" dirty="0"/>
          </a:p>
          <a:p>
            <a:endParaRPr lang="nb-NO" altLang="nb-NO" dirty="0"/>
          </a:p>
        </p:txBody>
      </p:sp>
    </p:spTree>
    <p:extLst>
      <p:ext uri="{BB962C8B-B14F-4D97-AF65-F5344CB8AC3E}">
        <p14:creationId xmlns:p14="http://schemas.microsoft.com/office/powerpoint/2010/main" val="1508013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1A5887-2F27-B31D-1233-31010DE7593A}"/>
              </a:ext>
            </a:extLst>
          </p:cNvPr>
          <p:cNvSpPr/>
          <p:nvPr/>
        </p:nvSpPr>
        <p:spPr>
          <a:xfrm>
            <a:off x="1357163" y="844617"/>
            <a:ext cx="8450980" cy="5168766"/>
          </a:xfrm>
          <a:prstGeom prst="rect">
            <a:avLst/>
          </a:prstGeom>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4800" dirty="0"/>
              <a:t>Nice hostel</a:t>
            </a:r>
          </a:p>
          <a:p>
            <a:pPr algn="ctr"/>
            <a:r>
              <a:rPr lang="nb-NO" sz="4800" dirty="0">
                <a:effectLst/>
              </a:rPr>
              <a:t>Solborg </a:t>
            </a:r>
          </a:p>
          <a:p>
            <a:pPr algn="ctr"/>
            <a:endParaRPr lang="sv-FI" sz="4800" dirty="0"/>
          </a:p>
          <a:p>
            <a:pPr algn="ctr"/>
            <a:r>
              <a:rPr lang="sv-FI" sz="7200" dirty="0"/>
              <a:t>55 Euros </a:t>
            </a:r>
            <a:endParaRPr lang="nb-NO" sz="7200" dirty="0"/>
          </a:p>
        </p:txBody>
      </p:sp>
      <p:sp>
        <p:nvSpPr>
          <p:cNvPr id="3" name="TekstSylinder 2">
            <a:extLst>
              <a:ext uri="{FF2B5EF4-FFF2-40B4-BE49-F238E27FC236}">
                <a16:creationId xmlns:a16="http://schemas.microsoft.com/office/drawing/2014/main" id="{4D666366-2A23-2C12-E0BA-AA0789D027C0}"/>
              </a:ext>
            </a:extLst>
          </p:cNvPr>
          <p:cNvSpPr txBox="1"/>
          <p:nvPr/>
        </p:nvSpPr>
        <p:spPr>
          <a:xfrm>
            <a:off x="10017457" y="2852382"/>
            <a:ext cx="1678674" cy="830997"/>
          </a:xfrm>
          <a:prstGeom prst="rect">
            <a:avLst/>
          </a:prstGeom>
          <a:noFill/>
        </p:spPr>
        <p:txBody>
          <a:bodyPr wrap="square" lIns="0" tIns="0" rIns="0" bIns="0" rtlCol="0">
            <a:spAutoFit/>
          </a:bodyPr>
          <a:lstStyle/>
          <a:p>
            <a:r>
              <a:rPr lang="nb-NO">
                <a:latin typeface="Tahoma" charset="0"/>
                <a:ea typeface="Tahoma" charset="0"/>
                <a:cs typeface="Tahoma" charset="0"/>
              </a:rPr>
              <a:t>Top hotels</a:t>
            </a:r>
            <a:r>
              <a:rPr lang="nb-NO" dirty="0">
                <a:latin typeface="Tahoma" charset="0"/>
                <a:ea typeface="Tahoma" charset="0"/>
                <a:cs typeface="Tahoma" charset="0"/>
              </a:rPr>
              <a:t> </a:t>
            </a:r>
          </a:p>
          <a:p>
            <a:endParaRPr lang="nb-NO" dirty="0">
              <a:latin typeface="Tahoma" charset="0"/>
              <a:ea typeface="Tahoma" charset="0"/>
              <a:cs typeface="Tahoma" charset="0"/>
            </a:endParaRPr>
          </a:p>
          <a:p>
            <a:r>
              <a:rPr lang="nb-NO" dirty="0" err="1">
                <a:latin typeface="Tahoma" charset="0"/>
                <a:ea typeface="Tahoma" charset="0"/>
                <a:cs typeface="Tahoma" charset="0"/>
              </a:rPr>
              <a:t>about</a:t>
            </a:r>
            <a:r>
              <a:rPr lang="nb-NO" dirty="0">
                <a:latin typeface="Tahoma" charset="0"/>
                <a:ea typeface="Tahoma" charset="0"/>
                <a:cs typeface="Tahoma" charset="0"/>
              </a:rPr>
              <a:t> 175 Euros </a:t>
            </a:r>
          </a:p>
        </p:txBody>
      </p:sp>
    </p:spTree>
    <p:extLst>
      <p:ext uri="{BB962C8B-B14F-4D97-AF65-F5344CB8AC3E}">
        <p14:creationId xmlns:p14="http://schemas.microsoft.com/office/powerpoint/2010/main" val="175153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1A5887-2F27-B31D-1233-31010DE7593A}"/>
              </a:ext>
            </a:extLst>
          </p:cNvPr>
          <p:cNvSpPr/>
          <p:nvPr/>
        </p:nvSpPr>
        <p:spPr>
          <a:xfrm>
            <a:off x="1357163" y="844617"/>
            <a:ext cx="8450980" cy="5168766"/>
          </a:xfrm>
          <a:prstGeom prst="rect">
            <a:avLst/>
          </a:prstGeom>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4800" dirty="0"/>
              <a:t>Conference fees</a:t>
            </a:r>
          </a:p>
          <a:p>
            <a:pPr algn="ctr"/>
            <a:endParaRPr lang="sv-FI" sz="4800" dirty="0"/>
          </a:p>
          <a:p>
            <a:pPr algn="ctr"/>
            <a:r>
              <a:rPr lang="sv-FI" sz="4800" dirty="0"/>
              <a:t>Members 500 euros</a:t>
            </a:r>
          </a:p>
          <a:p>
            <a:pPr algn="ctr"/>
            <a:r>
              <a:rPr lang="sv-FI" sz="4800" dirty="0"/>
              <a:t>Students 300 euros </a:t>
            </a:r>
            <a:endParaRPr lang="nb-NO" sz="4800" dirty="0"/>
          </a:p>
        </p:txBody>
      </p:sp>
    </p:spTree>
    <p:extLst>
      <p:ext uri="{BB962C8B-B14F-4D97-AF65-F5344CB8AC3E}">
        <p14:creationId xmlns:p14="http://schemas.microsoft.com/office/powerpoint/2010/main" val="3688286299"/>
      </p:ext>
    </p:extLst>
  </p:cSld>
  <p:clrMapOvr>
    <a:masterClrMapping/>
  </p:clrMapOvr>
</p:sld>
</file>

<file path=ppt/theme/theme1.xml><?xml version="1.0" encoding="utf-8"?>
<a:theme xmlns:a="http://schemas.openxmlformats.org/drawingml/2006/main" name="UiS, english">
  <a:themeElements>
    <a:clrScheme name="UiS – RGB - 3 oktober 2017">
      <a:dk1>
        <a:srgbClr val="050F41"/>
      </a:dk1>
      <a:lt1>
        <a:srgbClr val="F0ECE3"/>
      </a:lt1>
      <a:dk2>
        <a:srgbClr val="000000"/>
      </a:dk2>
      <a:lt2>
        <a:srgbClr val="FFFFFF"/>
      </a:lt2>
      <a:accent1>
        <a:srgbClr val="EB5F0A"/>
      </a:accent1>
      <a:accent2>
        <a:srgbClr val="0A3CA0"/>
      </a:accent2>
      <a:accent3>
        <a:srgbClr val="AAC8F0"/>
      </a:accent3>
      <a:accent4>
        <a:srgbClr val="F09600"/>
      </a:accent4>
      <a:accent5>
        <a:srgbClr val="AE937D"/>
      </a:accent5>
      <a:accent6>
        <a:srgbClr val="641E14"/>
      </a:accent6>
      <a:hlink>
        <a:srgbClr val="0A3CA0"/>
      </a:hlink>
      <a:folHlink>
        <a:srgbClr val="C8460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UiS PPT template English nov 21" id="{AFA5604C-68DA-4C66-991D-84C2D811F7BD}" vid="{73D81475-7981-42AA-B41B-96ED09C3935C}"/>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3B50F9A7D4DB4FBFE55824A165D42F" ma:contentTypeVersion="17" ma:contentTypeDescription="Create a new document." ma:contentTypeScope="" ma:versionID="4f048a0450f137ce8913da1c7fc22c6f">
  <xsd:schema xmlns:xsd="http://www.w3.org/2001/XMLSchema" xmlns:xs="http://www.w3.org/2001/XMLSchema" xmlns:p="http://schemas.microsoft.com/office/2006/metadata/properties" xmlns:ns2="b6ec5232-d873-4890-969e-6ef2ac078be6" xmlns:ns3="2115689e-d094-4412-8b23-2f714fcf318a" targetNamespace="http://schemas.microsoft.com/office/2006/metadata/properties" ma:root="true" ma:fieldsID="d3cefa0bbdd1f0208ed317aa13ea4efe" ns2:_="" ns3:_="">
    <xsd:import namespace="b6ec5232-d873-4890-969e-6ef2ac078be6"/>
    <xsd:import namespace="2115689e-d094-4412-8b23-2f714fcf31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ec5232-d873-4890-969e-6ef2ac078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051377f-c3a4-486c-a87b-1b24b1195840"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5689e-d094-4412-8b23-2f714fcf318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483e3ad-840f-4bcd-9714-3c7e2ffaac22}" ma:internalName="TaxCatchAll" ma:showField="CatchAllData" ma:web="2115689e-d094-4412-8b23-2f714fcf3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ec5232-d873-4890-969e-6ef2ac078be6">
      <Terms xmlns="http://schemas.microsoft.com/office/infopath/2007/PartnerControls"/>
    </lcf76f155ced4ddcb4097134ff3c332f>
    <TaxCatchAll xmlns="2115689e-d094-4412-8b23-2f714fcf31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43DF8-98ED-4C64-A86A-6FB6F936A9D4}">
  <ds:schemaRefs>
    <ds:schemaRef ds:uri="2115689e-d094-4412-8b23-2f714fcf318a"/>
    <ds:schemaRef ds:uri="b6ec5232-d873-4890-969e-6ef2ac078b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1A4051-136B-449C-9B52-58EB93CB9AB0}">
  <ds:schemaRefs>
    <ds:schemaRef ds:uri="2115689e-d094-4412-8b23-2f714fcf318a"/>
    <ds:schemaRef ds:uri="b6ec5232-d873-4890-969e-6ef2ac078be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2E62A3-C478-4AEA-93CF-F6B53060E736}">
  <ds:schemaRefs>
    <ds:schemaRef ds:uri="http://schemas.microsoft.com/sharepoint/v3/contenttype/forms"/>
  </ds:schemaRefs>
</ds:datastoreItem>
</file>

<file path=docMetadata/LabelInfo.xml><?xml version="1.0" encoding="utf-8"?>
<clbl:labelList xmlns:clbl="http://schemas.microsoft.com/office/2020/mipLabelMetadata">
  <clbl:label id="{2b7fce66-bf2d-46b5-b59a-9f0018501bcd}" enabled="1" method="Standard" siteId="{f8a213d2-8f6c-400d-9e74-4e8b475316c6}" removed="0"/>
</clbl:labelList>
</file>

<file path=docProps/app.xml><?xml version="1.0" encoding="utf-8"?>
<Properties xmlns="http://schemas.openxmlformats.org/officeDocument/2006/extended-properties" xmlns:vt="http://schemas.openxmlformats.org/officeDocument/2006/docPropsVTypes">
  <Template>UiS-PPT-template-English-nov-21</Template>
  <TotalTime>836</TotalTime>
  <Words>713</Words>
  <Application>Microsoft Office PowerPoint</Application>
  <PresentationFormat>Widescreen</PresentationFormat>
  <Paragraphs>85</Paragraphs>
  <Slides>15</Slides>
  <Notes>3</Notes>
  <HiddenSlides>0</HiddenSlides>
  <MMClips>0</MMClips>
  <ScaleCrop>false</ScaleCrop>
  <HeadingPairs>
    <vt:vector size="6" baseType="variant">
      <vt:variant>
        <vt:lpstr>Brukte skrifter</vt:lpstr>
      </vt:variant>
      <vt:variant>
        <vt:i4>11</vt:i4>
      </vt:variant>
      <vt:variant>
        <vt:lpstr>Tema</vt:lpstr>
      </vt:variant>
      <vt:variant>
        <vt:i4>2</vt:i4>
      </vt:variant>
      <vt:variant>
        <vt:lpstr>Lysbildetitler</vt:lpstr>
      </vt:variant>
      <vt:variant>
        <vt:i4>15</vt:i4>
      </vt:variant>
    </vt:vector>
  </HeadingPairs>
  <TitlesOfParts>
    <vt:vector size="28" baseType="lpstr">
      <vt:lpstr>Arial</vt:lpstr>
      <vt:lpstr>Calibri</vt:lpstr>
      <vt:lpstr>Calibri Light</vt:lpstr>
      <vt:lpstr>Euclid Square Trial Bold</vt:lpstr>
      <vt:lpstr>Open Sans</vt:lpstr>
      <vt:lpstr>Tahoma</vt:lpstr>
      <vt:lpstr>Times</vt:lpstr>
      <vt:lpstr>Times New Roman</vt:lpstr>
      <vt:lpstr>Ubuntu</vt:lpstr>
      <vt:lpstr>Verdana</vt:lpstr>
      <vt:lpstr>Wingdings</vt:lpstr>
      <vt:lpstr>UiS, english</vt:lpstr>
      <vt:lpstr>Egendefinert utforming</vt:lpstr>
      <vt:lpstr>PowerPoint-presentasjon</vt:lpstr>
      <vt:lpstr>PowerPoint-presentasjon</vt:lpstr>
      <vt:lpstr>The scope of the conference</vt:lpstr>
      <vt:lpstr>Submissions </vt:lpstr>
      <vt:lpstr>PowerPoint-presentasjon</vt:lpstr>
      <vt:lpstr>Special issues (to be confirmed)</vt:lpstr>
      <vt:lpstr>PowerPoint-presentasjon</vt:lpstr>
      <vt:lpstr>PowerPoint-presentasjon</vt:lpstr>
      <vt:lpstr>PowerPoint-presentasjon</vt:lpstr>
      <vt:lpstr>PowerPoint-presentasjon</vt:lpstr>
      <vt:lpstr>PowerPoint-presentasjon</vt:lpstr>
      <vt:lpstr>            Stavanger 900 years </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Glette-Iversen</dc:creator>
  <cp:lastModifiedBy>Terje Aven</cp:lastModifiedBy>
  <cp:revision>42</cp:revision>
  <dcterms:created xsi:type="dcterms:W3CDTF">2023-05-30T12:38:14Z</dcterms:created>
  <dcterms:modified xsi:type="dcterms:W3CDTF">2024-06-20T18:11:45Z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0x010100273B50F9A7D4DB4FBFE55824A165D42F</vt:lpwstr>
  </property>
  <property fmtid="{D5CDD505-2E9C-101B-9397-08002B2CF9AE}" pid="3" name="MSIP_Label_2b7fce66-bf2d-46b5-b59a-9f0018501bcd_Enabled">
    <vt:lpwstr>true</vt:lpwstr>
  </property>
  <property fmtid="{D5CDD505-2E9C-101B-9397-08002B2CF9AE}" pid="4" name="MSIP_Label_2b7fce66-bf2d-46b5-b59a-9f0018501bcd_SetDate">
    <vt:lpwstr>2023-05-30T12:54:22Z</vt:lpwstr>
  </property>
  <property fmtid="{D5CDD505-2E9C-101B-9397-08002B2CF9AE}" pid="5" name="MSIP_Label_2b7fce66-bf2d-46b5-b59a-9f0018501bcd_Method">
    <vt:lpwstr>Standard</vt:lpwstr>
  </property>
  <property fmtid="{D5CDD505-2E9C-101B-9397-08002B2CF9AE}" pid="6" name="MSIP_Label_2b7fce66-bf2d-46b5-b59a-9f0018501bcd_Name">
    <vt:lpwstr>s_Intern</vt:lpwstr>
  </property>
  <property fmtid="{D5CDD505-2E9C-101B-9397-08002B2CF9AE}" pid="7" name="MSIP_Label_2b7fce66-bf2d-46b5-b59a-9f0018501bcd_SiteId">
    <vt:lpwstr>f8a213d2-8f6c-400d-9e74-4e8b475316c6</vt:lpwstr>
  </property>
  <property fmtid="{D5CDD505-2E9C-101B-9397-08002B2CF9AE}" pid="8" name="MSIP_Label_2b7fce66-bf2d-46b5-b59a-9f0018501bcd_ActionId">
    <vt:lpwstr>e62f5933-de64-4dc4-9c63-f76858a178d0</vt:lpwstr>
  </property>
  <property fmtid="{D5CDD505-2E9C-101B-9397-08002B2CF9AE}" pid="9" name="MSIP_Label_2b7fce66-bf2d-46b5-b59a-9f0018501bcd_ContentBits">
    <vt:lpwstr>0</vt:lpwstr>
  </property>
</Properties>
</file>